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Barlow"/>
      <p:regular r:id="rId16"/>
    </p:embeddedFont>
    <p:embeddedFont>
      <p:font typeface="Barlow"/>
      <p:regular r:id="rId17"/>
    </p:embeddedFont>
    <p:embeddedFont>
      <p:font typeface="Barlow"/>
      <p:regular r:id="rId18"/>
    </p:embeddedFont>
    <p:embeddedFont>
      <p:font typeface="Barlow"/>
      <p:regular r:id="rId19"/>
    </p:embeddedFont>
    <p:embeddedFont>
      <p:font typeface="Montserrat"/>
      <p:regular r:id="rId20"/>
    </p:embeddedFont>
    <p:embeddedFont>
      <p:font typeface="Montserrat"/>
      <p:regular r:id="rId21"/>
    </p:embeddedFont>
    <p:embeddedFont>
      <p:font typeface="Montserrat"/>
      <p:regular r:id="rId22"/>
    </p:embeddedFont>
    <p:embeddedFont>
      <p:font typeface="Montserrat"/>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 Id="rId22" Type="http://schemas.openxmlformats.org/officeDocument/2006/relationships/font" Target="fonts/font7.fntdata"/><Relationship Id="rId23"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44709" y="2742605"/>
            <a:ext cx="7627382" cy="1247061"/>
          </a:xfrm>
          <a:prstGeom prst="rect">
            <a:avLst/>
          </a:prstGeom>
          <a:noFill/>
          <a:ln/>
        </p:spPr>
        <p:txBody>
          <a:bodyPr wrap="square" lIns="0" tIns="0" rIns="0" bIns="0" rtlCol="0" anchor="t"/>
          <a:lstStyle/>
          <a:p>
            <a:pPr algn="l" indent="0" marL="0">
              <a:lnSpc>
                <a:spcPts val="4900"/>
              </a:lnSpc>
              <a:buNone/>
            </a:pPr>
            <a:r>
              <a:rPr lang="en-US" sz="3900" b="1" dirty="0">
                <a:solidFill>
                  <a:srgbClr val="063E5F"/>
                </a:solidFill>
                <a:latin typeface="Barlow Bold" pitchFamily="34" charset="0"/>
                <a:ea typeface="Barlow Bold" pitchFamily="34" charset="-122"/>
                <a:cs typeface="Barlow Bold" pitchFamily="34" charset="-120"/>
              </a:rPr>
              <a:t>Clase 2 – Cómo crear prompts efectivos en GitHub Copilot</a:t>
            </a:r>
            <a:endParaRPr lang="en-US" sz="3900" dirty="0"/>
          </a:p>
        </p:txBody>
      </p:sp>
      <p:sp>
        <p:nvSpPr>
          <p:cNvPr id="4" name="Text 1"/>
          <p:cNvSpPr/>
          <p:nvPr/>
        </p:nvSpPr>
        <p:spPr>
          <a:xfrm>
            <a:off x="6244709" y="4273987"/>
            <a:ext cx="7627382" cy="1213009"/>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En esta clase, aprenderemos a comunicarnos eficazmente con GitHub Copilot. Nuestro objetivo es que aprendan a escribir prompts claros y específicos para que Copilot genere código más útil, entendible y ajustado al contexto de vuestros proyectos.</a:t>
            </a:r>
            <a:endParaRPr lang="en-US" sz="1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2691408"/>
            <a:ext cx="2494359" cy="311706"/>
          </a:xfrm>
          <a:prstGeom prst="rect">
            <a:avLst/>
          </a:prstGeom>
          <a:noFill/>
          <a:ln/>
        </p:spPr>
        <p:txBody>
          <a:bodyPr wrap="none" lIns="0" tIns="0" rIns="0" bIns="0" rtlCol="0" anchor="t"/>
          <a:lstStyle/>
          <a:p>
            <a:pPr algn="l" indent="0" marL="0">
              <a:lnSpc>
                <a:spcPts val="2450"/>
              </a:lnSpc>
              <a:buNone/>
            </a:pPr>
            <a:r>
              <a:rPr lang="en-US" sz="1950" b="1" dirty="0">
                <a:solidFill>
                  <a:srgbClr val="2E3C4E"/>
                </a:solidFill>
                <a:latin typeface="Barlow Bold" pitchFamily="34" charset="0"/>
                <a:ea typeface="Barlow Bold" pitchFamily="34" charset="-122"/>
                <a:cs typeface="Barlow Bold" pitchFamily="34" charset="-120"/>
              </a:rPr>
              <a:t>1. Speech de apertura</a:t>
            </a:r>
            <a:endParaRPr lang="en-US" sz="1950" dirty="0"/>
          </a:p>
        </p:txBody>
      </p:sp>
      <p:sp>
        <p:nvSpPr>
          <p:cNvPr id="3" name="Text 1"/>
          <p:cNvSpPr/>
          <p:nvPr/>
        </p:nvSpPr>
        <p:spPr>
          <a:xfrm>
            <a:off x="1042630" y="3595449"/>
            <a:ext cx="12829461" cy="909757"/>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“Hoy vamos a aprender una de las claves para usar bien GitHub Copilot: </a:t>
            </a:r>
            <a:pPr algn="l" indent="0" marL="0">
              <a:lnSpc>
                <a:spcPts val="2350"/>
              </a:lnSpc>
              <a:buNone/>
            </a:pPr>
            <a:r>
              <a:rPr lang="en-US" sz="1450" b="1" dirty="0">
                <a:solidFill>
                  <a:srgbClr val="384653"/>
                </a:solidFill>
                <a:latin typeface="Montserrat" pitchFamily="34" charset="0"/>
                <a:ea typeface="Montserrat" pitchFamily="34" charset="-122"/>
                <a:cs typeface="Montserrat" pitchFamily="34" charset="-120"/>
              </a:rPr>
              <a:t>cómo pedirle lo que queremos</a:t>
            </a:r>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 Así como un copiloto humano necesita instrucciones claras para ayudar en un vuelo, GitHub Copilot necesita prompts precisos. Si decimos algo vago, nos dará cualquier cosa. Si damos contexto, detalles y ejemplos, obtendremos un resultado mucho mejor.”</a:t>
            </a:r>
            <a:endParaRPr lang="en-US" sz="1450" dirty="0"/>
          </a:p>
        </p:txBody>
      </p:sp>
      <p:sp>
        <p:nvSpPr>
          <p:cNvPr id="4" name="Shape 2"/>
          <p:cNvSpPr/>
          <p:nvPr/>
        </p:nvSpPr>
        <p:spPr>
          <a:xfrm>
            <a:off x="758309" y="3382208"/>
            <a:ext cx="22860" cy="1336238"/>
          </a:xfrm>
          <a:prstGeom prst="rect">
            <a:avLst/>
          </a:prstGeom>
          <a:solidFill>
            <a:srgbClr val="75BAE6"/>
          </a:solidFill>
          <a:ln/>
        </p:spPr>
      </p:sp>
      <p:sp>
        <p:nvSpPr>
          <p:cNvPr id="5" name="Text 3"/>
          <p:cNvSpPr/>
          <p:nvPr/>
        </p:nvSpPr>
        <p:spPr>
          <a:xfrm>
            <a:off x="758309" y="4931688"/>
            <a:ext cx="13113782" cy="606504"/>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La calidad de la interacción con la inteligencia artificial reside en la claridad de nuestras instrucciones. Un prompt efectivo es la base para aprovechar al máximo el potencial de Copilot, transformándolo de una simple herramienta a un verdadero asistente de desarrollo.</a:t>
            </a:r>
            <a:endParaRPr lang="en-US" sz="1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8309" y="1817251"/>
            <a:ext cx="5498425" cy="498872"/>
          </a:xfrm>
          <a:prstGeom prst="rect">
            <a:avLst/>
          </a:prstGeom>
          <a:noFill/>
          <a:ln/>
        </p:spPr>
        <p:txBody>
          <a:bodyPr wrap="none" lIns="0" tIns="0" rIns="0" bIns="0" rtlCol="0" anchor="t"/>
          <a:lstStyle/>
          <a:p>
            <a:pPr algn="l" indent="0" marL="0">
              <a:lnSpc>
                <a:spcPts val="3900"/>
              </a:lnSpc>
              <a:buNone/>
            </a:pPr>
            <a:r>
              <a:rPr lang="en-US" sz="3100" b="1" dirty="0">
                <a:solidFill>
                  <a:srgbClr val="2E3C4E"/>
                </a:solidFill>
                <a:latin typeface="Barlow Bold" pitchFamily="34" charset="0"/>
                <a:ea typeface="Barlow Bold" pitchFamily="34" charset="-122"/>
                <a:cs typeface="Barlow Bold" pitchFamily="34" charset="-120"/>
              </a:rPr>
              <a:t>2. Anatomía de un buen prompt</a:t>
            </a:r>
            <a:endParaRPr lang="en-US" sz="3100" dirty="0"/>
          </a:p>
        </p:txBody>
      </p:sp>
      <p:sp>
        <p:nvSpPr>
          <p:cNvPr id="3" name="Shape 1"/>
          <p:cNvSpPr/>
          <p:nvPr/>
        </p:nvSpPr>
        <p:spPr>
          <a:xfrm>
            <a:off x="758309" y="2695218"/>
            <a:ext cx="6462117" cy="1456730"/>
          </a:xfrm>
          <a:prstGeom prst="roundRect">
            <a:avLst>
              <a:gd name="adj" fmla="val 7532"/>
            </a:avLst>
          </a:prstGeom>
          <a:solidFill>
            <a:srgbClr val="FFFFFF"/>
          </a:solidFill>
          <a:ln w="22860">
            <a:solidFill>
              <a:srgbClr val="BACFDD"/>
            </a:solidFill>
            <a:prstDash val="solid"/>
          </a:ln>
        </p:spPr>
      </p:sp>
      <p:pic>
        <p:nvPicPr>
          <p:cNvPr id="4" name="Image 0" descr="preencoded.png">    </p:cNvPr>
          <p:cNvPicPr>
            <a:picLocks noChangeAspect="1"/>
          </p:cNvPicPr>
          <p:nvPr/>
        </p:nvPicPr>
        <p:blipFill>
          <a:blip r:embed="rId1"/>
          <a:stretch>
            <a:fillRect/>
          </a:stretch>
        </p:blipFill>
        <p:spPr>
          <a:xfrm>
            <a:off x="735449" y="2695218"/>
            <a:ext cx="91440" cy="1456730"/>
          </a:xfrm>
          <a:prstGeom prst="rect">
            <a:avLst/>
          </a:prstGeom>
        </p:spPr>
      </p:pic>
      <p:sp>
        <p:nvSpPr>
          <p:cNvPr id="5" name="Text 2"/>
          <p:cNvSpPr/>
          <p:nvPr/>
        </p:nvSpPr>
        <p:spPr>
          <a:xfrm>
            <a:off x="1039297" y="2907625"/>
            <a:ext cx="2494359"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Contexto</a:t>
            </a:r>
            <a:endParaRPr lang="en-US" sz="1950" dirty="0"/>
          </a:p>
        </p:txBody>
      </p:sp>
      <p:sp>
        <p:nvSpPr>
          <p:cNvPr id="6" name="Text 3"/>
          <p:cNvSpPr/>
          <p:nvPr/>
        </p:nvSpPr>
        <p:spPr>
          <a:xfrm>
            <a:off x="1039297" y="3333036"/>
            <a:ext cx="5968722" cy="606504"/>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Especifica el lenguaje, framework o entorno. </a:t>
            </a:r>
            <a:pPr algn="l" indent="0" marL="0">
              <a:lnSpc>
                <a:spcPts val="2350"/>
              </a:lnSpc>
              <a:buNone/>
            </a:pPr>
            <a:r>
              <a:rPr lang="en-US" sz="1450" i="1" dirty="0">
                <a:solidFill>
                  <a:srgbClr val="384653"/>
                </a:solidFill>
                <a:latin typeface="Montserrat" pitchFamily="34" charset="0"/>
                <a:ea typeface="Montserrat" pitchFamily="34" charset="-122"/>
                <a:cs typeface="Montserrat" pitchFamily="34" charset="-120"/>
              </a:rPr>
              <a:t> Ejemplo: “En JavaScript, usando ES6, crea una función…”</a:t>
            </a:r>
            <a:endParaRPr lang="en-US" sz="1450" dirty="0"/>
          </a:p>
        </p:txBody>
      </p:sp>
      <p:sp>
        <p:nvSpPr>
          <p:cNvPr id="7" name="Shape 4"/>
          <p:cNvSpPr/>
          <p:nvPr/>
        </p:nvSpPr>
        <p:spPr>
          <a:xfrm>
            <a:off x="7409974" y="2695218"/>
            <a:ext cx="6462117" cy="1456730"/>
          </a:xfrm>
          <a:prstGeom prst="roundRect">
            <a:avLst>
              <a:gd name="adj" fmla="val 7532"/>
            </a:avLst>
          </a:prstGeom>
          <a:solidFill>
            <a:srgbClr val="FFFFFF"/>
          </a:solidFill>
          <a:ln w="22860">
            <a:solidFill>
              <a:srgbClr val="BACFDD"/>
            </a:solidFill>
            <a:prstDash val="solid"/>
          </a:ln>
        </p:spPr>
      </p:sp>
      <p:pic>
        <p:nvPicPr>
          <p:cNvPr id="8" name="Image 1" descr="preencoded.png">    </p:cNvPr>
          <p:cNvPicPr>
            <a:picLocks noChangeAspect="1"/>
          </p:cNvPicPr>
          <p:nvPr/>
        </p:nvPicPr>
        <p:blipFill>
          <a:blip r:embed="rId2"/>
          <a:stretch>
            <a:fillRect/>
          </a:stretch>
        </p:blipFill>
        <p:spPr>
          <a:xfrm>
            <a:off x="7387114" y="2695218"/>
            <a:ext cx="91440" cy="1456730"/>
          </a:xfrm>
          <a:prstGeom prst="rect">
            <a:avLst/>
          </a:prstGeom>
        </p:spPr>
      </p:pic>
      <p:sp>
        <p:nvSpPr>
          <p:cNvPr id="9" name="Text 5"/>
          <p:cNvSpPr/>
          <p:nvPr/>
        </p:nvSpPr>
        <p:spPr>
          <a:xfrm>
            <a:off x="7690961" y="2907625"/>
            <a:ext cx="2494359"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Acción concreta</a:t>
            </a:r>
            <a:endParaRPr lang="en-US" sz="1950" dirty="0"/>
          </a:p>
        </p:txBody>
      </p:sp>
      <p:sp>
        <p:nvSpPr>
          <p:cNvPr id="10" name="Text 6"/>
          <p:cNvSpPr/>
          <p:nvPr/>
        </p:nvSpPr>
        <p:spPr>
          <a:xfrm>
            <a:off x="7690961" y="3333036"/>
            <a:ext cx="5968722" cy="606504"/>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Define claramente qué quieres que haga. </a:t>
            </a:r>
            <a:pPr algn="l" indent="0" marL="0">
              <a:lnSpc>
                <a:spcPts val="2350"/>
              </a:lnSpc>
              <a:buNone/>
            </a:pPr>
            <a:r>
              <a:rPr lang="en-US" sz="1450" i="1" dirty="0">
                <a:solidFill>
                  <a:srgbClr val="384653"/>
                </a:solidFill>
                <a:latin typeface="Montserrat" pitchFamily="34" charset="0"/>
                <a:ea typeface="Montserrat" pitchFamily="34" charset="-122"/>
                <a:cs typeface="Montserrat" pitchFamily="34" charset="-120"/>
              </a:rPr>
              <a:t> Ejemplo: “…que filtre un array de números impares.”</a:t>
            </a:r>
            <a:endParaRPr lang="en-US" sz="1450" dirty="0"/>
          </a:p>
        </p:txBody>
      </p:sp>
      <p:sp>
        <p:nvSpPr>
          <p:cNvPr id="11" name="Shape 7"/>
          <p:cNvSpPr/>
          <p:nvPr/>
        </p:nvSpPr>
        <p:spPr>
          <a:xfrm>
            <a:off x="758309" y="4341495"/>
            <a:ext cx="6462117" cy="2070854"/>
          </a:xfrm>
          <a:prstGeom prst="roundRect">
            <a:avLst>
              <a:gd name="adj" fmla="val 5299"/>
            </a:avLst>
          </a:prstGeom>
          <a:solidFill>
            <a:srgbClr val="FFFFFF"/>
          </a:solidFill>
          <a:ln w="22860">
            <a:solidFill>
              <a:srgbClr val="BACFDD"/>
            </a:solidFill>
            <a:prstDash val="solid"/>
          </a:ln>
        </p:spPr>
      </p:sp>
      <p:pic>
        <p:nvPicPr>
          <p:cNvPr id="12" name="Image 2" descr="preencoded.png">    </p:cNvPr>
          <p:cNvPicPr>
            <a:picLocks noChangeAspect="1"/>
          </p:cNvPicPr>
          <p:nvPr/>
        </p:nvPicPr>
        <p:blipFill>
          <a:blip r:embed="rId3"/>
          <a:stretch>
            <a:fillRect/>
          </a:stretch>
        </p:blipFill>
        <p:spPr>
          <a:xfrm>
            <a:off x="735449" y="4341495"/>
            <a:ext cx="91440" cy="2070854"/>
          </a:xfrm>
          <a:prstGeom prst="rect">
            <a:avLst/>
          </a:prstGeom>
        </p:spPr>
      </p:pic>
      <p:sp>
        <p:nvSpPr>
          <p:cNvPr id="13" name="Text 8"/>
          <p:cNvSpPr/>
          <p:nvPr/>
        </p:nvSpPr>
        <p:spPr>
          <a:xfrm>
            <a:off x="1039297" y="4553902"/>
            <a:ext cx="2494359"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Restricciones</a:t>
            </a:r>
            <a:endParaRPr lang="en-US" sz="1950" dirty="0"/>
          </a:p>
        </p:txBody>
      </p:sp>
      <p:sp>
        <p:nvSpPr>
          <p:cNvPr id="14" name="Text 9"/>
          <p:cNvSpPr/>
          <p:nvPr/>
        </p:nvSpPr>
        <p:spPr>
          <a:xfrm>
            <a:off x="1039297" y="4979313"/>
            <a:ext cx="5968722" cy="917377"/>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Detalla el estilo, formato o requisitos de rendimiento. </a:t>
            </a:r>
            <a:pPr algn="l" indent="0" marL="0">
              <a:lnSpc>
                <a:spcPts val="2350"/>
              </a:lnSpc>
              <a:buNone/>
            </a:pPr>
            <a:r>
              <a:rPr lang="en-US" sz="1450" i="1" dirty="0">
                <a:solidFill>
                  <a:srgbClr val="384653"/>
                </a:solidFill>
                <a:latin typeface="Montserrat" pitchFamily="34" charset="0"/>
                <a:ea typeface="Montserrat" pitchFamily="34" charset="-122"/>
                <a:cs typeface="Montserrat" pitchFamily="34" charset="-120"/>
              </a:rPr>
              <a:t> Ejemplo: “…usando programación funcional, con el método </a:t>
            </a:r>
            <a:pPr algn="l" indent="0" marL="0">
              <a:lnSpc>
                <a:spcPts val="2350"/>
              </a:lnSpc>
              <a:buNone/>
            </a:pPr>
            <a:r>
              <a:rPr lang="en-US" sz="1450" dirty="0">
                <a:solidFill>
                  <a:srgbClr val="384653"/>
                </a:solidFill>
                <a:highlight>
                  <a:srgbClr val="F2F2F2"/>
                </a:highlight>
                <a:latin typeface="Consolas" pitchFamily="34" charset="0"/>
                <a:ea typeface="Consolas" pitchFamily="34" charset="-122"/>
                <a:cs typeface="Consolas" pitchFamily="34" charset="-120"/>
              </a:rPr>
              <a:t>filter</a:t>
            </a:r>
            <a:pPr algn="l" indent="0" marL="0">
              <a:lnSpc>
                <a:spcPts val="2350"/>
              </a:lnSpc>
              <a:buNone/>
            </a:pPr>
            <a:r>
              <a:rPr lang="en-US" sz="1450" i="1" dirty="0">
                <a:solidFill>
                  <a:srgbClr val="384653"/>
                </a:solidFill>
                <a:latin typeface="Montserrat" pitchFamily="34" charset="0"/>
                <a:ea typeface="Montserrat" pitchFamily="34" charset="-122"/>
                <a:cs typeface="Montserrat" pitchFamily="34" charset="-120"/>
              </a:rPr>
              <a:t>.”</a:t>
            </a:r>
            <a:endParaRPr lang="en-US" sz="1450" dirty="0"/>
          </a:p>
        </p:txBody>
      </p:sp>
      <p:sp>
        <p:nvSpPr>
          <p:cNvPr id="15" name="Shape 10"/>
          <p:cNvSpPr/>
          <p:nvPr/>
        </p:nvSpPr>
        <p:spPr>
          <a:xfrm>
            <a:off x="7409974" y="4341495"/>
            <a:ext cx="6462117" cy="2070854"/>
          </a:xfrm>
          <a:prstGeom prst="roundRect">
            <a:avLst>
              <a:gd name="adj" fmla="val 5299"/>
            </a:avLst>
          </a:prstGeom>
          <a:solidFill>
            <a:srgbClr val="FFFFFF"/>
          </a:solidFill>
          <a:ln w="22860">
            <a:solidFill>
              <a:srgbClr val="BACFDD"/>
            </a:solidFill>
            <a:prstDash val="solid"/>
          </a:ln>
        </p:spPr>
      </p:sp>
      <p:pic>
        <p:nvPicPr>
          <p:cNvPr id="16" name="Image 3" descr="preencoded.png">    </p:cNvPr>
          <p:cNvPicPr>
            <a:picLocks noChangeAspect="1"/>
          </p:cNvPicPr>
          <p:nvPr/>
        </p:nvPicPr>
        <p:blipFill>
          <a:blip r:embed="rId4"/>
          <a:stretch>
            <a:fillRect/>
          </a:stretch>
        </p:blipFill>
        <p:spPr>
          <a:xfrm>
            <a:off x="7387114" y="4341495"/>
            <a:ext cx="91440" cy="2070854"/>
          </a:xfrm>
          <a:prstGeom prst="rect">
            <a:avLst/>
          </a:prstGeom>
        </p:spPr>
      </p:pic>
      <p:sp>
        <p:nvSpPr>
          <p:cNvPr id="17" name="Text 11"/>
          <p:cNvSpPr/>
          <p:nvPr/>
        </p:nvSpPr>
        <p:spPr>
          <a:xfrm>
            <a:off x="7690961" y="4553902"/>
            <a:ext cx="2494359"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Ejemplo (opcional)</a:t>
            </a:r>
            <a:endParaRPr lang="en-US" sz="1950" dirty="0"/>
          </a:p>
        </p:txBody>
      </p:sp>
      <p:sp>
        <p:nvSpPr>
          <p:cNvPr id="18" name="Text 12"/>
          <p:cNvSpPr/>
          <p:nvPr/>
        </p:nvSpPr>
        <p:spPr>
          <a:xfrm>
            <a:off x="7690961" y="4979313"/>
            <a:ext cx="5968722" cy="1220629"/>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Proporciona un ejemplo de entrada/salida para clarificar la expectativa. </a:t>
            </a:r>
            <a:pPr algn="l" indent="0" marL="0">
              <a:lnSpc>
                <a:spcPts val="2350"/>
              </a:lnSpc>
              <a:buNone/>
            </a:pPr>
            <a:r>
              <a:rPr lang="en-US" sz="1450" i="1" dirty="0">
                <a:solidFill>
                  <a:srgbClr val="384653"/>
                </a:solidFill>
                <a:latin typeface="Montserrat" pitchFamily="34" charset="0"/>
                <a:ea typeface="Montserrat" pitchFamily="34" charset="-122"/>
                <a:cs typeface="Montserrat" pitchFamily="34" charset="-120"/>
              </a:rPr>
              <a:t> Entrada: </a:t>
            </a:r>
            <a:pPr algn="l" indent="0" marL="0">
              <a:lnSpc>
                <a:spcPts val="2350"/>
              </a:lnSpc>
              <a:buNone/>
            </a:pPr>
            <a:r>
              <a:rPr lang="en-US" sz="1450" dirty="0">
                <a:solidFill>
                  <a:srgbClr val="384653"/>
                </a:solidFill>
                <a:highlight>
                  <a:srgbClr val="F2F2F2"/>
                </a:highlight>
                <a:latin typeface="Consolas" pitchFamily="34" charset="0"/>
                <a:ea typeface="Consolas" pitchFamily="34" charset="-122"/>
                <a:cs typeface="Consolas" pitchFamily="34" charset="-120"/>
              </a:rPr>
              <a:t>[1, 2, 3, 4, 5] </a:t>
            </a:r>
            <a:pPr algn="l" indent="0" marL="0">
              <a:lnSpc>
                <a:spcPts val="2350"/>
              </a:lnSpc>
              <a:buNone/>
            </a:pPr>
            <a:r>
              <a:rPr lang="en-US" sz="1450" i="1" dirty="0">
                <a:solidFill>
                  <a:srgbClr val="384653"/>
                </a:solidFill>
                <a:latin typeface="Montserrat" pitchFamily="34" charset="0"/>
                <a:ea typeface="Montserrat" pitchFamily="34" charset="-122"/>
                <a:cs typeface="Montserrat" pitchFamily="34" charset="-120"/>
              </a:rPr>
              <a:t>Salida: </a:t>
            </a:r>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[1, 3, 5]</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62082" y="317659"/>
            <a:ext cx="2526625" cy="303967"/>
          </a:xfrm>
          <a:prstGeom prst="rect">
            <a:avLst/>
          </a:prstGeom>
          <a:noFill/>
          <a:ln/>
        </p:spPr>
        <p:txBody>
          <a:bodyPr wrap="none" lIns="0" tIns="0" rIns="0" bIns="0" rtlCol="0" anchor="t"/>
          <a:lstStyle/>
          <a:p>
            <a:pPr algn="l" indent="0" marL="0">
              <a:lnSpc>
                <a:spcPts val="2350"/>
              </a:lnSpc>
              <a:buNone/>
            </a:pPr>
            <a:r>
              <a:rPr lang="en-US" sz="1900" b="1" dirty="0">
                <a:solidFill>
                  <a:srgbClr val="2E3C4E"/>
                </a:solidFill>
                <a:latin typeface="Barlow Bold" pitchFamily="34" charset="0"/>
                <a:ea typeface="Barlow Bold" pitchFamily="34" charset="-122"/>
                <a:cs typeface="Barlow Bold" pitchFamily="34" charset="-120"/>
              </a:rPr>
              <a:t>3. Ejemplos de prompts</a:t>
            </a:r>
            <a:endParaRPr lang="en-US" sz="1900" dirty="0"/>
          </a:p>
        </p:txBody>
      </p:sp>
      <p:sp>
        <p:nvSpPr>
          <p:cNvPr id="3" name="Text 1"/>
          <p:cNvSpPr/>
          <p:nvPr/>
        </p:nvSpPr>
        <p:spPr>
          <a:xfrm>
            <a:off x="462082" y="867013"/>
            <a:ext cx="1520071" cy="190024"/>
          </a:xfrm>
          <a:prstGeom prst="rect">
            <a:avLst/>
          </a:prstGeom>
          <a:noFill/>
          <a:ln/>
        </p:spPr>
        <p:txBody>
          <a:bodyPr wrap="none" lIns="0" tIns="0" rIns="0" bIns="0" rtlCol="0" anchor="t"/>
          <a:lstStyle/>
          <a:p>
            <a:pPr algn="l" indent="0" marL="0">
              <a:lnSpc>
                <a:spcPts val="1450"/>
              </a:lnSpc>
              <a:buNone/>
            </a:pPr>
            <a:r>
              <a:rPr lang="en-US" sz="1150" b="1" dirty="0">
                <a:solidFill>
                  <a:srgbClr val="2E3C4E"/>
                </a:solidFill>
                <a:latin typeface="Barlow Bold" pitchFamily="34" charset="0"/>
                <a:ea typeface="Barlow Bold" pitchFamily="34" charset="-122"/>
                <a:cs typeface="Barlow Bold" pitchFamily="34" charset="-120"/>
              </a:rPr>
              <a:t>Prompt débil</a:t>
            </a:r>
            <a:endParaRPr lang="en-US" sz="1150" dirty="0"/>
          </a:p>
        </p:txBody>
      </p:sp>
      <p:sp>
        <p:nvSpPr>
          <p:cNvPr id="4" name="Text 2"/>
          <p:cNvSpPr/>
          <p:nvPr/>
        </p:nvSpPr>
        <p:spPr>
          <a:xfrm>
            <a:off x="462082" y="1172528"/>
            <a:ext cx="6712268" cy="184785"/>
          </a:xfrm>
          <a:prstGeom prst="rect">
            <a:avLst/>
          </a:prstGeom>
          <a:noFill/>
          <a:ln/>
        </p:spPr>
        <p:txBody>
          <a:bodyPr wrap="none" lIns="0" tIns="0" rIns="0" bIns="0" rtlCol="0" anchor="t"/>
          <a:lstStyle/>
          <a:p>
            <a:pPr algn="l" indent="0" marL="0">
              <a:lnSpc>
                <a:spcPts val="1450"/>
              </a:lnSpc>
              <a:buNone/>
            </a:pPr>
            <a:r>
              <a:rPr lang="en-US" sz="900" dirty="0">
                <a:solidFill>
                  <a:srgbClr val="384653"/>
                </a:solidFill>
                <a:latin typeface="Montserrat" pitchFamily="34" charset="0"/>
                <a:ea typeface="Montserrat" pitchFamily="34" charset="-122"/>
                <a:cs typeface="Montserrat" pitchFamily="34" charset="-120"/>
              </a:rPr>
              <a:t>“Haz una función en JS para ordenar.” </a:t>
            </a:r>
            <a:pPr algn="l" indent="0" marL="0">
              <a:lnSpc>
                <a:spcPts val="1450"/>
              </a:lnSpc>
              <a:buNone/>
            </a:pPr>
            <a:r>
              <a:rPr lang="en-US" sz="900" dirty="0">
                <a:solidFill>
                  <a:srgbClr val="000000"/>
                </a:solidFill>
                <a:latin typeface="Montserrat" pitchFamily="34" charset="0"/>
                <a:ea typeface="Montserrat" pitchFamily="34" charset="-122"/>
                <a:cs typeface="Montserrat" pitchFamily="34" charset="-120"/>
              </a:rPr>
              <a:t>🔴</a:t>
            </a:r>
            <a:endParaRPr lang="en-US" sz="900" dirty="0"/>
          </a:p>
        </p:txBody>
      </p:sp>
      <p:sp>
        <p:nvSpPr>
          <p:cNvPr id="5" name="Text 3"/>
          <p:cNvSpPr/>
          <p:nvPr/>
        </p:nvSpPr>
        <p:spPr>
          <a:xfrm>
            <a:off x="462082" y="1461254"/>
            <a:ext cx="6712268" cy="184785"/>
          </a:xfrm>
          <a:prstGeom prst="rect">
            <a:avLst/>
          </a:prstGeom>
          <a:noFill/>
          <a:ln/>
        </p:spPr>
        <p:txBody>
          <a:bodyPr wrap="none" lIns="0" tIns="0" rIns="0" bIns="0" rtlCol="0" anchor="t"/>
          <a:lstStyle/>
          <a:p>
            <a:pPr algn="l" marL="342900" indent="-342900">
              <a:lnSpc>
                <a:spcPts val="1450"/>
              </a:lnSpc>
              <a:buSzPct val="100000"/>
              <a:buChar char="•"/>
            </a:pPr>
            <a:r>
              <a:rPr lang="en-US" sz="900" dirty="0">
                <a:solidFill>
                  <a:srgbClr val="384653"/>
                </a:solidFill>
                <a:latin typeface="Montserrat" pitchFamily="34" charset="0"/>
                <a:ea typeface="Montserrat" pitchFamily="34" charset="-122"/>
                <a:cs typeface="Montserrat" pitchFamily="34" charset="-120"/>
              </a:rPr>
              <a:t>Resultado genérico.</a:t>
            </a:r>
            <a:endParaRPr lang="en-US" sz="900" dirty="0"/>
          </a:p>
        </p:txBody>
      </p:sp>
      <p:sp>
        <p:nvSpPr>
          <p:cNvPr id="6" name="Text 4"/>
          <p:cNvSpPr/>
          <p:nvPr/>
        </p:nvSpPr>
        <p:spPr>
          <a:xfrm>
            <a:off x="462082" y="1686401"/>
            <a:ext cx="6712268" cy="184785"/>
          </a:xfrm>
          <a:prstGeom prst="rect">
            <a:avLst/>
          </a:prstGeom>
          <a:noFill/>
          <a:ln/>
        </p:spPr>
        <p:txBody>
          <a:bodyPr wrap="none" lIns="0" tIns="0" rIns="0" bIns="0" rtlCol="0" anchor="t"/>
          <a:lstStyle/>
          <a:p>
            <a:pPr algn="l" marL="342900" indent="-342900">
              <a:lnSpc>
                <a:spcPts val="1450"/>
              </a:lnSpc>
              <a:buSzPct val="100000"/>
              <a:buChar char="•"/>
            </a:pPr>
            <a:r>
              <a:rPr lang="en-US" sz="900" dirty="0">
                <a:solidFill>
                  <a:srgbClr val="384653"/>
                </a:solidFill>
                <a:latin typeface="Montserrat" pitchFamily="34" charset="0"/>
                <a:ea typeface="Montserrat" pitchFamily="34" charset="-122"/>
                <a:cs typeface="Montserrat" pitchFamily="34" charset="-120"/>
              </a:rPr>
              <a:t>Sin control de método (burbuja, quicksort, etc.).</a:t>
            </a:r>
            <a:endParaRPr lang="en-US" sz="900" dirty="0"/>
          </a:p>
        </p:txBody>
      </p:sp>
      <p:sp>
        <p:nvSpPr>
          <p:cNvPr id="7" name="Text 5"/>
          <p:cNvSpPr/>
          <p:nvPr/>
        </p:nvSpPr>
        <p:spPr>
          <a:xfrm>
            <a:off x="462082" y="1911548"/>
            <a:ext cx="6712268" cy="184785"/>
          </a:xfrm>
          <a:prstGeom prst="rect">
            <a:avLst/>
          </a:prstGeom>
          <a:noFill/>
          <a:ln/>
        </p:spPr>
        <p:txBody>
          <a:bodyPr wrap="none" lIns="0" tIns="0" rIns="0" bIns="0" rtlCol="0" anchor="t"/>
          <a:lstStyle/>
          <a:p>
            <a:pPr algn="l" marL="342900" indent="-342900">
              <a:lnSpc>
                <a:spcPts val="1450"/>
              </a:lnSpc>
              <a:buSzPct val="100000"/>
              <a:buChar char="•"/>
            </a:pPr>
            <a:r>
              <a:rPr lang="en-US" sz="900" dirty="0">
                <a:solidFill>
                  <a:srgbClr val="384653"/>
                </a:solidFill>
                <a:latin typeface="Montserrat" pitchFamily="34" charset="0"/>
                <a:ea typeface="Montserrat" pitchFamily="34" charset="-122"/>
                <a:cs typeface="Montserrat" pitchFamily="34" charset="-120"/>
              </a:rPr>
              <a:t>Sin indicación de complejidad o eficiencia.</a:t>
            </a:r>
            <a:endParaRPr lang="en-US" sz="900" dirty="0"/>
          </a:p>
        </p:txBody>
      </p:sp>
      <p:pic>
        <p:nvPicPr>
          <p:cNvPr id="8" name="Image 0" descr="preencoded.png">    </p:cNvPr>
          <p:cNvPicPr>
            <a:picLocks noChangeAspect="1"/>
          </p:cNvPicPr>
          <p:nvPr/>
        </p:nvPicPr>
        <p:blipFill>
          <a:blip r:embed="rId1"/>
          <a:stretch>
            <a:fillRect/>
          </a:stretch>
        </p:blipFill>
        <p:spPr>
          <a:xfrm>
            <a:off x="462082" y="2226231"/>
            <a:ext cx="6712268" cy="6712268"/>
          </a:xfrm>
          <a:prstGeom prst="rect">
            <a:avLst/>
          </a:prstGeom>
        </p:spPr>
      </p:pic>
      <p:sp>
        <p:nvSpPr>
          <p:cNvPr id="9" name="Text 6"/>
          <p:cNvSpPr/>
          <p:nvPr/>
        </p:nvSpPr>
        <p:spPr>
          <a:xfrm>
            <a:off x="7463671" y="867013"/>
            <a:ext cx="1520071" cy="190024"/>
          </a:xfrm>
          <a:prstGeom prst="rect">
            <a:avLst/>
          </a:prstGeom>
          <a:noFill/>
          <a:ln/>
        </p:spPr>
        <p:txBody>
          <a:bodyPr wrap="none" lIns="0" tIns="0" rIns="0" bIns="0" rtlCol="0" anchor="t"/>
          <a:lstStyle/>
          <a:p>
            <a:pPr algn="l" indent="0" marL="0">
              <a:lnSpc>
                <a:spcPts val="1450"/>
              </a:lnSpc>
              <a:buNone/>
            </a:pPr>
            <a:r>
              <a:rPr lang="en-US" sz="1150" b="1" dirty="0">
                <a:solidFill>
                  <a:srgbClr val="2E3C4E"/>
                </a:solidFill>
                <a:latin typeface="Barlow Bold" pitchFamily="34" charset="0"/>
                <a:ea typeface="Barlow Bold" pitchFamily="34" charset="-122"/>
                <a:cs typeface="Barlow Bold" pitchFamily="34" charset="-120"/>
              </a:rPr>
              <a:t>Prompt mejorado</a:t>
            </a:r>
            <a:endParaRPr lang="en-US" sz="1150" dirty="0"/>
          </a:p>
        </p:txBody>
      </p:sp>
      <p:sp>
        <p:nvSpPr>
          <p:cNvPr id="10" name="Text 7"/>
          <p:cNvSpPr/>
          <p:nvPr/>
        </p:nvSpPr>
        <p:spPr>
          <a:xfrm>
            <a:off x="7463671" y="1172528"/>
            <a:ext cx="6712268" cy="377190"/>
          </a:xfrm>
          <a:prstGeom prst="rect">
            <a:avLst/>
          </a:prstGeom>
          <a:noFill/>
          <a:ln/>
        </p:spPr>
        <p:txBody>
          <a:bodyPr wrap="square" lIns="0" tIns="0" rIns="0" bIns="0" rtlCol="0" anchor="t"/>
          <a:lstStyle/>
          <a:p>
            <a:pPr algn="l" indent="0" marL="0">
              <a:lnSpc>
                <a:spcPts val="1450"/>
              </a:lnSpc>
              <a:buNone/>
            </a:pPr>
            <a:r>
              <a:rPr lang="en-US" sz="900" dirty="0">
                <a:solidFill>
                  <a:srgbClr val="384653"/>
                </a:solidFill>
                <a:latin typeface="Montserrat" pitchFamily="34" charset="0"/>
                <a:ea typeface="Montserrat" pitchFamily="34" charset="-122"/>
                <a:cs typeface="Montserrat" pitchFamily="34" charset="-120"/>
              </a:rPr>
              <a:t>“Escribe en JavaScript una función </a:t>
            </a:r>
            <a:pPr algn="l" indent="0" marL="0">
              <a:lnSpc>
                <a:spcPts val="1450"/>
              </a:lnSpc>
              <a:buNone/>
            </a:pPr>
            <a:r>
              <a:rPr lang="en-US" sz="900" dirty="0">
                <a:solidFill>
                  <a:srgbClr val="384653"/>
                </a:solidFill>
                <a:highlight>
                  <a:srgbClr val="F2F2F2"/>
                </a:highlight>
                <a:latin typeface="Consolas" pitchFamily="34" charset="0"/>
                <a:ea typeface="Consolas" pitchFamily="34" charset="-122"/>
                <a:cs typeface="Consolas" pitchFamily="34" charset="-120"/>
              </a:rPr>
              <a:t>ordenarAscendente</a:t>
            </a:r>
            <a:pPr algn="l" indent="0" marL="0">
              <a:lnSpc>
                <a:spcPts val="1450"/>
              </a:lnSpc>
              <a:buNone/>
            </a:pPr>
            <a:r>
              <a:rPr lang="en-US" sz="900" dirty="0">
                <a:solidFill>
                  <a:srgbClr val="384653"/>
                </a:solidFill>
                <a:latin typeface="Montserrat" pitchFamily="34" charset="0"/>
                <a:ea typeface="Montserrat" pitchFamily="34" charset="-122"/>
                <a:cs typeface="Montserrat" pitchFamily="34" charset="-120"/>
              </a:rPr>
              <a:t> que reciba un array de números y devuelva uno nuevo ordenado de menor a mayor, sin modificar el original. Incluye un ejemplo de uso.” </a:t>
            </a:r>
            <a:pPr algn="l" indent="0" marL="0">
              <a:lnSpc>
                <a:spcPts val="1450"/>
              </a:lnSpc>
              <a:buNone/>
            </a:pPr>
            <a:r>
              <a:rPr lang="en-US" sz="900" dirty="0">
                <a:solidFill>
                  <a:srgbClr val="000000"/>
                </a:solidFill>
                <a:latin typeface="Montserrat" pitchFamily="34" charset="0"/>
                <a:ea typeface="Montserrat" pitchFamily="34" charset="-122"/>
                <a:cs typeface="Montserrat" pitchFamily="34" charset="-120"/>
              </a:rPr>
              <a:t>✅</a:t>
            </a:r>
            <a:endParaRPr lang="en-US" sz="900" dirty="0"/>
          </a:p>
        </p:txBody>
      </p:sp>
      <p:sp>
        <p:nvSpPr>
          <p:cNvPr id="11" name="Text 8"/>
          <p:cNvSpPr/>
          <p:nvPr/>
        </p:nvSpPr>
        <p:spPr>
          <a:xfrm>
            <a:off x="7463671" y="1653659"/>
            <a:ext cx="6712268" cy="184785"/>
          </a:xfrm>
          <a:prstGeom prst="rect">
            <a:avLst/>
          </a:prstGeom>
          <a:noFill/>
          <a:ln/>
        </p:spPr>
        <p:txBody>
          <a:bodyPr wrap="none" lIns="0" tIns="0" rIns="0" bIns="0" rtlCol="0" anchor="t"/>
          <a:lstStyle/>
          <a:p>
            <a:pPr algn="l" marL="342900" indent="-342900">
              <a:lnSpc>
                <a:spcPts val="1450"/>
              </a:lnSpc>
              <a:buSzPct val="100000"/>
              <a:buChar char="•"/>
            </a:pPr>
            <a:r>
              <a:rPr lang="en-US" sz="900" dirty="0">
                <a:solidFill>
                  <a:srgbClr val="384653"/>
                </a:solidFill>
                <a:latin typeface="Montserrat" pitchFamily="34" charset="0"/>
                <a:ea typeface="Montserrat" pitchFamily="34" charset="-122"/>
                <a:cs typeface="Montserrat" pitchFamily="34" charset="-120"/>
              </a:rPr>
              <a:t>Más útil y claro.</a:t>
            </a:r>
            <a:endParaRPr lang="en-US" sz="900" dirty="0"/>
          </a:p>
        </p:txBody>
      </p:sp>
      <p:sp>
        <p:nvSpPr>
          <p:cNvPr id="12" name="Text 9"/>
          <p:cNvSpPr/>
          <p:nvPr/>
        </p:nvSpPr>
        <p:spPr>
          <a:xfrm>
            <a:off x="7463671" y="1878806"/>
            <a:ext cx="6712268" cy="184785"/>
          </a:xfrm>
          <a:prstGeom prst="rect">
            <a:avLst/>
          </a:prstGeom>
          <a:noFill/>
          <a:ln/>
        </p:spPr>
        <p:txBody>
          <a:bodyPr wrap="none" lIns="0" tIns="0" rIns="0" bIns="0" rtlCol="0" anchor="t"/>
          <a:lstStyle/>
          <a:p>
            <a:pPr algn="l" marL="342900" indent="-342900">
              <a:lnSpc>
                <a:spcPts val="1450"/>
              </a:lnSpc>
              <a:buSzPct val="100000"/>
              <a:buChar char="•"/>
            </a:pPr>
            <a:r>
              <a:rPr lang="en-US" sz="900" dirty="0">
                <a:solidFill>
                  <a:srgbClr val="384653"/>
                </a:solidFill>
                <a:latin typeface="Montserrat" pitchFamily="34" charset="0"/>
                <a:ea typeface="Montserrat" pitchFamily="34" charset="-122"/>
                <a:cs typeface="Montserrat" pitchFamily="34" charset="-120"/>
              </a:rPr>
              <a:t>Resultado comprobable.</a:t>
            </a:r>
            <a:endParaRPr lang="en-US" sz="900" dirty="0"/>
          </a:p>
        </p:txBody>
      </p:sp>
      <p:sp>
        <p:nvSpPr>
          <p:cNvPr id="13" name="Text 10"/>
          <p:cNvSpPr/>
          <p:nvPr/>
        </p:nvSpPr>
        <p:spPr>
          <a:xfrm>
            <a:off x="7463671" y="2103953"/>
            <a:ext cx="6712268" cy="184785"/>
          </a:xfrm>
          <a:prstGeom prst="rect">
            <a:avLst/>
          </a:prstGeom>
          <a:noFill/>
          <a:ln/>
        </p:spPr>
        <p:txBody>
          <a:bodyPr wrap="none" lIns="0" tIns="0" rIns="0" bIns="0" rtlCol="0" anchor="t"/>
          <a:lstStyle/>
          <a:p>
            <a:pPr algn="l" marL="342900" indent="-342900">
              <a:lnSpc>
                <a:spcPts val="1450"/>
              </a:lnSpc>
              <a:buSzPct val="100000"/>
              <a:buChar char="•"/>
            </a:pPr>
            <a:r>
              <a:rPr lang="en-US" sz="900" dirty="0">
                <a:solidFill>
                  <a:srgbClr val="384653"/>
                </a:solidFill>
                <a:latin typeface="Montserrat" pitchFamily="34" charset="0"/>
                <a:ea typeface="Montserrat" pitchFamily="34" charset="-122"/>
                <a:cs typeface="Montserrat" pitchFamily="34" charset="-120"/>
              </a:rPr>
              <a:t>Especifica la inmutabilidad del array original.</a:t>
            </a:r>
            <a:endParaRPr lang="en-US" sz="900" dirty="0"/>
          </a:p>
        </p:txBody>
      </p:sp>
      <p:sp>
        <p:nvSpPr>
          <p:cNvPr id="14" name="Text 11"/>
          <p:cNvSpPr/>
          <p:nvPr/>
        </p:nvSpPr>
        <p:spPr>
          <a:xfrm>
            <a:off x="7463671" y="2329101"/>
            <a:ext cx="6712268" cy="184785"/>
          </a:xfrm>
          <a:prstGeom prst="rect">
            <a:avLst/>
          </a:prstGeom>
          <a:noFill/>
          <a:ln/>
        </p:spPr>
        <p:txBody>
          <a:bodyPr wrap="none" lIns="0" tIns="0" rIns="0" bIns="0" rtlCol="0" anchor="t"/>
          <a:lstStyle/>
          <a:p>
            <a:pPr algn="l" marL="342900" indent="-342900">
              <a:lnSpc>
                <a:spcPts val="1450"/>
              </a:lnSpc>
              <a:buSzPct val="100000"/>
              <a:buChar char="•"/>
            </a:pPr>
            <a:r>
              <a:rPr lang="en-US" sz="900" dirty="0">
                <a:solidFill>
                  <a:srgbClr val="384653"/>
                </a:solidFill>
                <a:latin typeface="Montserrat" pitchFamily="34" charset="0"/>
                <a:ea typeface="Montserrat" pitchFamily="34" charset="-122"/>
                <a:cs typeface="Montserrat" pitchFamily="34" charset="-120"/>
              </a:rPr>
              <a:t>Solicita un ejemplo práctico.</a:t>
            </a:r>
            <a:endParaRPr lang="en-US" sz="900" dirty="0"/>
          </a:p>
        </p:txBody>
      </p:sp>
      <p:pic>
        <p:nvPicPr>
          <p:cNvPr id="15" name="Image 1" descr="preencoded.png">    </p:cNvPr>
          <p:cNvPicPr>
            <a:picLocks noChangeAspect="1"/>
          </p:cNvPicPr>
          <p:nvPr/>
        </p:nvPicPr>
        <p:blipFill>
          <a:blip r:embed="rId2"/>
          <a:stretch>
            <a:fillRect/>
          </a:stretch>
        </p:blipFill>
        <p:spPr>
          <a:xfrm>
            <a:off x="7463671" y="2643783"/>
            <a:ext cx="6712268" cy="671226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8309" y="2085975"/>
            <a:ext cx="3991094" cy="498872"/>
          </a:xfrm>
          <a:prstGeom prst="rect">
            <a:avLst/>
          </a:prstGeom>
          <a:noFill/>
          <a:ln/>
        </p:spPr>
        <p:txBody>
          <a:bodyPr wrap="none" lIns="0" tIns="0" rIns="0" bIns="0" rtlCol="0" anchor="t"/>
          <a:lstStyle/>
          <a:p>
            <a:pPr algn="l" indent="0" marL="0">
              <a:lnSpc>
                <a:spcPts val="3900"/>
              </a:lnSpc>
              <a:buNone/>
            </a:pPr>
            <a:r>
              <a:rPr lang="en-US" sz="3100" b="1" dirty="0">
                <a:solidFill>
                  <a:srgbClr val="2E3C4E"/>
                </a:solidFill>
                <a:latin typeface="Barlow Bold" pitchFamily="34" charset="0"/>
                <a:ea typeface="Barlow Bold" pitchFamily="34" charset="-122"/>
                <a:cs typeface="Barlow Bold" pitchFamily="34" charset="-120"/>
              </a:rPr>
              <a:t>4. Estrategias de uso</a:t>
            </a:r>
            <a:endParaRPr lang="en-US" sz="3100" dirty="0"/>
          </a:p>
        </p:txBody>
      </p:sp>
      <p:sp>
        <p:nvSpPr>
          <p:cNvPr id="3" name="Shape 1"/>
          <p:cNvSpPr/>
          <p:nvPr/>
        </p:nvSpPr>
        <p:spPr>
          <a:xfrm>
            <a:off x="758309" y="2963942"/>
            <a:ext cx="426482" cy="426482"/>
          </a:xfrm>
          <a:prstGeom prst="roundRect">
            <a:avLst>
              <a:gd name="adj" fmla="val 66678"/>
            </a:avLst>
          </a:prstGeom>
          <a:solidFill>
            <a:srgbClr val="D4E9F7"/>
          </a:solidFill>
          <a:ln w="7620">
            <a:solidFill>
              <a:srgbClr val="BACFDD"/>
            </a:solidFill>
            <a:prstDash val="solid"/>
          </a:ln>
        </p:spPr>
      </p:sp>
      <p:sp>
        <p:nvSpPr>
          <p:cNvPr id="4" name="Text 2"/>
          <p:cNvSpPr/>
          <p:nvPr/>
        </p:nvSpPr>
        <p:spPr>
          <a:xfrm>
            <a:off x="821888" y="2990136"/>
            <a:ext cx="299323" cy="374094"/>
          </a:xfrm>
          <a:prstGeom prst="rect">
            <a:avLst/>
          </a:prstGeom>
          <a:noFill/>
          <a:ln/>
        </p:spPr>
        <p:txBody>
          <a:bodyPr wrap="none" lIns="0" tIns="0" rIns="0" bIns="0" rtlCol="0" anchor="t"/>
          <a:lstStyle/>
          <a:p>
            <a:pPr algn="ctr" indent="0" marL="0">
              <a:lnSpc>
                <a:spcPts val="2350"/>
              </a:lnSpc>
              <a:buNone/>
            </a:pPr>
            <a:r>
              <a:rPr lang="en-US" sz="2350" b="1" dirty="0">
                <a:solidFill>
                  <a:srgbClr val="384653"/>
                </a:solidFill>
                <a:latin typeface="Barlow Bold" pitchFamily="34" charset="0"/>
                <a:ea typeface="Barlow Bold" pitchFamily="34" charset="-122"/>
                <a:cs typeface="Barlow Bold" pitchFamily="34" charset="-120"/>
              </a:rPr>
              <a:t>1</a:t>
            </a:r>
            <a:endParaRPr lang="en-US" sz="2350" dirty="0"/>
          </a:p>
        </p:txBody>
      </p:sp>
      <p:sp>
        <p:nvSpPr>
          <p:cNvPr id="5" name="Text 3"/>
          <p:cNvSpPr/>
          <p:nvPr/>
        </p:nvSpPr>
        <p:spPr>
          <a:xfrm>
            <a:off x="1374338" y="3029069"/>
            <a:ext cx="2494359"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Iteración de prompts</a:t>
            </a:r>
            <a:endParaRPr lang="en-US" sz="1950" dirty="0"/>
          </a:p>
        </p:txBody>
      </p:sp>
      <p:sp>
        <p:nvSpPr>
          <p:cNvPr id="6" name="Text 4"/>
          <p:cNvSpPr/>
          <p:nvPr/>
        </p:nvSpPr>
        <p:spPr>
          <a:xfrm>
            <a:off x="1374338" y="3454479"/>
            <a:ext cx="5822394" cy="909757"/>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No te quedes con la primera respuesta. Pide mejoras, refactorizaciones o explicaciones detalladas para refinar el código.</a:t>
            </a:r>
            <a:endParaRPr lang="en-US" sz="1450" dirty="0"/>
          </a:p>
        </p:txBody>
      </p:sp>
      <p:sp>
        <p:nvSpPr>
          <p:cNvPr id="7" name="Shape 5"/>
          <p:cNvSpPr/>
          <p:nvPr/>
        </p:nvSpPr>
        <p:spPr>
          <a:xfrm>
            <a:off x="7433667" y="2963942"/>
            <a:ext cx="426482" cy="426482"/>
          </a:xfrm>
          <a:prstGeom prst="roundRect">
            <a:avLst>
              <a:gd name="adj" fmla="val 66678"/>
            </a:avLst>
          </a:prstGeom>
          <a:solidFill>
            <a:srgbClr val="D4E9F7"/>
          </a:solidFill>
          <a:ln w="7620">
            <a:solidFill>
              <a:srgbClr val="BACFDD"/>
            </a:solidFill>
            <a:prstDash val="solid"/>
          </a:ln>
        </p:spPr>
      </p:sp>
      <p:sp>
        <p:nvSpPr>
          <p:cNvPr id="8" name="Text 6"/>
          <p:cNvSpPr/>
          <p:nvPr/>
        </p:nvSpPr>
        <p:spPr>
          <a:xfrm>
            <a:off x="7497247" y="2990136"/>
            <a:ext cx="299323" cy="374094"/>
          </a:xfrm>
          <a:prstGeom prst="rect">
            <a:avLst/>
          </a:prstGeom>
          <a:noFill/>
          <a:ln/>
        </p:spPr>
        <p:txBody>
          <a:bodyPr wrap="none" lIns="0" tIns="0" rIns="0" bIns="0" rtlCol="0" anchor="t"/>
          <a:lstStyle/>
          <a:p>
            <a:pPr algn="ctr" indent="0" marL="0">
              <a:lnSpc>
                <a:spcPts val="2350"/>
              </a:lnSpc>
              <a:buNone/>
            </a:pPr>
            <a:r>
              <a:rPr lang="en-US" sz="2350" b="1" dirty="0">
                <a:solidFill>
                  <a:srgbClr val="384653"/>
                </a:solidFill>
                <a:latin typeface="Barlow Bold" pitchFamily="34" charset="0"/>
                <a:ea typeface="Barlow Bold" pitchFamily="34" charset="-122"/>
                <a:cs typeface="Barlow Bold" pitchFamily="34" charset="-120"/>
              </a:rPr>
              <a:t>2</a:t>
            </a:r>
            <a:endParaRPr lang="en-US" sz="2350" dirty="0"/>
          </a:p>
        </p:txBody>
      </p:sp>
      <p:sp>
        <p:nvSpPr>
          <p:cNvPr id="9" name="Text 7"/>
          <p:cNvSpPr/>
          <p:nvPr/>
        </p:nvSpPr>
        <p:spPr>
          <a:xfrm>
            <a:off x="8049697" y="3029069"/>
            <a:ext cx="2494359"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Diversidad de estilos</a:t>
            </a:r>
            <a:endParaRPr lang="en-US" sz="1950" dirty="0"/>
          </a:p>
        </p:txBody>
      </p:sp>
      <p:sp>
        <p:nvSpPr>
          <p:cNvPr id="10" name="Text 8"/>
          <p:cNvSpPr/>
          <p:nvPr/>
        </p:nvSpPr>
        <p:spPr>
          <a:xfrm>
            <a:off x="8049697" y="3454479"/>
            <a:ext cx="5822394" cy="909757"/>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Experimenta solicitando diferentes paradigmas: imperativo, funcional, orientado a objetos. Esto te ayudará a entender mejor las opciones.</a:t>
            </a:r>
            <a:endParaRPr lang="en-US" sz="1450" dirty="0"/>
          </a:p>
        </p:txBody>
      </p:sp>
      <p:sp>
        <p:nvSpPr>
          <p:cNvPr id="11" name="Shape 9"/>
          <p:cNvSpPr/>
          <p:nvPr/>
        </p:nvSpPr>
        <p:spPr>
          <a:xfrm>
            <a:off x="758309" y="4743331"/>
            <a:ext cx="426482" cy="426482"/>
          </a:xfrm>
          <a:prstGeom prst="roundRect">
            <a:avLst>
              <a:gd name="adj" fmla="val 66678"/>
            </a:avLst>
          </a:prstGeom>
          <a:solidFill>
            <a:srgbClr val="D4E9F7"/>
          </a:solidFill>
          <a:ln w="7620">
            <a:solidFill>
              <a:srgbClr val="BACFDD"/>
            </a:solidFill>
            <a:prstDash val="solid"/>
          </a:ln>
        </p:spPr>
      </p:sp>
      <p:sp>
        <p:nvSpPr>
          <p:cNvPr id="12" name="Text 10"/>
          <p:cNvSpPr/>
          <p:nvPr/>
        </p:nvSpPr>
        <p:spPr>
          <a:xfrm>
            <a:off x="821888" y="4769525"/>
            <a:ext cx="299323" cy="374094"/>
          </a:xfrm>
          <a:prstGeom prst="rect">
            <a:avLst/>
          </a:prstGeom>
          <a:noFill/>
          <a:ln/>
        </p:spPr>
        <p:txBody>
          <a:bodyPr wrap="none" lIns="0" tIns="0" rIns="0" bIns="0" rtlCol="0" anchor="t"/>
          <a:lstStyle/>
          <a:p>
            <a:pPr algn="ctr" indent="0" marL="0">
              <a:lnSpc>
                <a:spcPts val="2350"/>
              </a:lnSpc>
              <a:buNone/>
            </a:pPr>
            <a:r>
              <a:rPr lang="en-US" sz="2350" b="1" dirty="0">
                <a:solidFill>
                  <a:srgbClr val="384653"/>
                </a:solidFill>
                <a:latin typeface="Barlow Bold" pitchFamily="34" charset="0"/>
                <a:ea typeface="Barlow Bold" pitchFamily="34" charset="-122"/>
                <a:cs typeface="Barlow Bold" pitchFamily="34" charset="-120"/>
              </a:rPr>
              <a:t>3</a:t>
            </a:r>
            <a:endParaRPr lang="en-US" sz="2350" dirty="0"/>
          </a:p>
        </p:txBody>
      </p:sp>
      <p:sp>
        <p:nvSpPr>
          <p:cNvPr id="13" name="Text 11"/>
          <p:cNvSpPr/>
          <p:nvPr/>
        </p:nvSpPr>
        <p:spPr>
          <a:xfrm>
            <a:off x="1374338" y="4808458"/>
            <a:ext cx="2953703"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Especificación del entorno</a:t>
            </a:r>
            <a:endParaRPr lang="en-US" sz="1950" dirty="0"/>
          </a:p>
        </p:txBody>
      </p:sp>
      <p:sp>
        <p:nvSpPr>
          <p:cNvPr id="14" name="Text 12"/>
          <p:cNvSpPr/>
          <p:nvPr/>
        </p:nvSpPr>
        <p:spPr>
          <a:xfrm>
            <a:off x="1374338" y="5233868"/>
            <a:ext cx="5822394" cy="606504"/>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Sé preciso con la versión o entorno (Node.js, navegador, ES6, React, etc.) para obtener código compatible y optimizado.</a:t>
            </a:r>
            <a:endParaRPr lang="en-US" sz="1450" dirty="0"/>
          </a:p>
        </p:txBody>
      </p:sp>
      <p:sp>
        <p:nvSpPr>
          <p:cNvPr id="15" name="Shape 13"/>
          <p:cNvSpPr/>
          <p:nvPr/>
        </p:nvSpPr>
        <p:spPr>
          <a:xfrm>
            <a:off x="7433667" y="4743331"/>
            <a:ext cx="426482" cy="426482"/>
          </a:xfrm>
          <a:prstGeom prst="roundRect">
            <a:avLst>
              <a:gd name="adj" fmla="val 66678"/>
            </a:avLst>
          </a:prstGeom>
          <a:solidFill>
            <a:srgbClr val="D4E9F7"/>
          </a:solidFill>
          <a:ln w="7620">
            <a:solidFill>
              <a:srgbClr val="BACFDD"/>
            </a:solidFill>
            <a:prstDash val="solid"/>
          </a:ln>
        </p:spPr>
      </p:sp>
      <p:sp>
        <p:nvSpPr>
          <p:cNvPr id="16" name="Text 14"/>
          <p:cNvSpPr/>
          <p:nvPr/>
        </p:nvSpPr>
        <p:spPr>
          <a:xfrm>
            <a:off x="7497247" y="4769525"/>
            <a:ext cx="299323" cy="374094"/>
          </a:xfrm>
          <a:prstGeom prst="rect">
            <a:avLst/>
          </a:prstGeom>
          <a:noFill/>
          <a:ln/>
        </p:spPr>
        <p:txBody>
          <a:bodyPr wrap="none" lIns="0" tIns="0" rIns="0" bIns="0" rtlCol="0" anchor="t"/>
          <a:lstStyle/>
          <a:p>
            <a:pPr algn="ctr" indent="0" marL="0">
              <a:lnSpc>
                <a:spcPts val="2350"/>
              </a:lnSpc>
              <a:buNone/>
            </a:pPr>
            <a:r>
              <a:rPr lang="en-US" sz="2350" b="1" dirty="0">
                <a:solidFill>
                  <a:srgbClr val="384653"/>
                </a:solidFill>
                <a:latin typeface="Barlow Bold" pitchFamily="34" charset="0"/>
                <a:ea typeface="Barlow Bold" pitchFamily="34" charset="-122"/>
                <a:cs typeface="Barlow Bold" pitchFamily="34" charset="-120"/>
              </a:rPr>
              <a:t>4</a:t>
            </a:r>
            <a:endParaRPr lang="en-US" sz="2350" dirty="0"/>
          </a:p>
        </p:txBody>
      </p:sp>
      <p:sp>
        <p:nvSpPr>
          <p:cNvPr id="17" name="Text 15"/>
          <p:cNvSpPr/>
          <p:nvPr/>
        </p:nvSpPr>
        <p:spPr>
          <a:xfrm>
            <a:off x="8049697" y="4808458"/>
            <a:ext cx="2543294"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Comentarios en código</a:t>
            </a:r>
            <a:endParaRPr lang="en-US" sz="1950" dirty="0"/>
          </a:p>
        </p:txBody>
      </p:sp>
      <p:sp>
        <p:nvSpPr>
          <p:cNvPr id="18" name="Text 16"/>
          <p:cNvSpPr/>
          <p:nvPr/>
        </p:nvSpPr>
        <p:spPr>
          <a:xfrm>
            <a:off x="8049697" y="5233868"/>
            <a:ext cx="5822394" cy="909757"/>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Usa comentarios dentro de tu código para guiar a Copilot. Actúan como micro-prompts que contextualizan fragmentos específicos.</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79941" y="329922"/>
            <a:ext cx="2707243" cy="315754"/>
          </a:xfrm>
          <a:prstGeom prst="rect">
            <a:avLst/>
          </a:prstGeom>
          <a:noFill/>
          <a:ln/>
        </p:spPr>
        <p:txBody>
          <a:bodyPr wrap="none" lIns="0" tIns="0" rIns="0" bIns="0" rtlCol="0" anchor="t"/>
          <a:lstStyle/>
          <a:p>
            <a:pPr algn="l" indent="0" marL="0">
              <a:lnSpc>
                <a:spcPts val="2450"/>
              </a:lnSpc>
              <a:buNone/>
            </a:pPr>
            <a:r>
              <a:rPr lang="en-US" sz="1950" b="1" dirty="0">
                <a:solidFill>
                  <a:srgbClr val="2E3C4E"/>
                </a:solidFill>
                <a:latin typeface="Barlow Bold" pitchFamily="34" charset="0"/>
                <a:ea typeface="Barlow Bold" pitchFamily="34" charset="-122"/>
                <a:cs typeface="Barlow Bold" pitchFamily="34" charset="-120"/>
              </a:rPr>
              <a:t>5. Actividades prácticas</a:t>
            </a:r>
            <a:endParaRPr lang="en-US" sz="1950" dirty="0"/>
          </a:p>
        </p:txBody>
      </p:sp>
      <p:sp>
        <p:nvSpPr>
          <p:cNvPr id="3" name="Text 1"/>
          <p:cNvSpPr/>
          <p:nvPr/>
        </p:nvSpPr>
        <p:spPr>
          <a:xfrm>
            <a:off x="479941" y="765572"/>
            <a:ext cx="3886200" cy="236696"/>
          </a:xfrm>
          <a:prstGeom prst="rect">
            <a:avLst/>
          </a:prstGeom>
          <a:noFill/>
          <a:ln/>
        </p:spPr>
        <p:txBody>
          <a:bodyPr wrap="none" lIns="0" tIns="0" rIns="0" bIns="0" rtlCol="0" anchor="t"/>
          <a:lstStyle/>
          <a:p>
            <a:pPr algn="l" indent="0" marL="0">
              <a:lnSpc>
                <a:spcPts val="1850"/>
              </a:lnSpc>
              <a:buNone/>
            </a:pPr>
            <a:r>
              <a:rPr lang="en-US" sz="1450" b="1" dirty="0">
                <a:solidFill>
                  <a:srgbClr val="2E3C4E"/>
                </a:solidFill>
                <a:latin typeface="Barlow Bold" pitchFamily="34" charset="0"/>
                <a:ea typeface="Barlow Bold" pitchFamily="34" charset="-122"/>
                <a:cs typeface="Barlow Bold" pitchFamily="34" charset="-120"/>
              </a:rPr>
              <a:t>Ejercicio 1 – Prompt vago vs Prompt específico</a:t>
            </a:r>
            <a:endParaRPr lang="en-US" sz="1450" dirty="0"/>
          </a:p>
        </p:txBody>
      </p:sp>
      <p:sp>
        <p:nvSpPr>
          <p:cNvPr id="4" name="Text 2"/>
          <p:cNvSpPr/>
          <p:nvPr/>
        </p:nvSpPr>
        <p:spPr>
          <a:xfrm>
            <a:off x="479941" y="1290161"/>
            <a:ext cx="6688931" cy="191929"/>
          </a:xfrm>
          <a:prstGeom prst="rect">
            <a:avLst/>
          </a:prstGeom>
          <a:noFill/>
          <a:ln/>
        </p:spPr>
        <p:txBody>
          <a:bodyPr wrap="none" lIns="0" tIns="0" rIns="0" bIns="0" rtlCol="0" anchor="t"/>
          <a:lstStyle/>
          <a:p>
            <a:pPr algn="l" marL="342900" indent="-342900">
              <a:lnSpc>
                <a:spcPts val="1500"/>
              </a:lnSpc>
              <a:buSzPct val="100000"/>
              <a:buChar char="•"/>
            </a:pPr>
            <a:r>
              <a:rPr lang="en-US" sz="900" dirty="0">
                <a:solidFill>
                  <a:srgbClr val="384653"/>
                </a:solidFill>
                <a:latin typeface="Montserrat" pitchFamily="34" charset="0"/>
                <a:ea typeface="Montserrat" pitchFamily="34" charset="-122"/>
                <a:cs typeface="Montserrat" pitchFamily="34" charset="-120"/>
              </a:rPr>
              <a:t>Escribe en el chat: “Haz una calculadora en JS.”</a:t>
            </a:r>
            <a:endParaRPr lang="en-US" sz="900" dirty="0"/>
          </a:p>
        </p:txBody>
      </p:sp>
      <p:sp>
        <p:nvSpPr>
          <p:cNvPr id="5" name="Text 3"/>
          <p:cNvSpPr/>
          <p:nvPr/>
        </p:nvSpPr>
        <p:spPr>
          <a:xfrm>
            <a:off x="479941" y="1524000"/>
            <a:ext cx="6688931" cy="191929"/>
          </a:xfrm>
          <a:prstGeom prst="rect">
            <a:avLst/>
          </a:prstGeom>
          <a:noFill/>
          <a:ln/>
        </p:spPr>
        <p:txBody>
          <a:bodyPr wrap="none" lIns="0" tIns="0" rIns="0" bIns="0" rtlCol="0" anchor="t"/>
          <a:lstStyle/>
          <a:p>
            <a:pPr algn="l" marL="342900" indent="-342900">
              <a:lnSpc>
                <a:spcPts val="1500"/>
              </a:lnSpc>
              <a:buSzPct val="100000"/>
              <a:buChar char="•"/>
            </a:pPr>
            <a:r>
              <a:rPr lang="en-US" sz="900" dirty="0">
                <a:solidFill>
                  <a:srgbClr val="384653"/>
                </a:solidFill>
                <a:latin typeface="Montserrat" pitchFamily="34" charset="0"/>
                <a:ea typeface="Montserrat" pitchFamily="34" charset="-122"/>
                <a:cs typeface="Montserrat" pitchFamily="34" charset="-120"/>
              </a:rPr>
              <a:t>Revisa el resultado y anota tus observaciones.</a:t>
            </a:r>
            <a:endParaRPr lang="en-US" sz="900" dirty="0"/>
          </a:p>
        </p:txBody>
      </p:sp>
      <p:pic>
        <p:nvPicPr>
          <p:cNvPr id="6" name="Image 0" descr="preencoded.png">    </p:cNvPr>
          <p:cNvPicPr>
            <a:picLocks noChangeAspect="1"/>
          </p:cNvPicPr>
          <p:nvPr/>
        </p:nvPicPr>
        <p:blipFill>
          <a:blip r:embed="rId1"/>
          <a:stretch>
            <a:fillRect/>
          </a:stretch>
        </p:blipFill>
        <p:spPr>
          <a:xfrm>
            <a:off x="479941" y="1850827"/>
            <a:ext cx="6688931" cy="6688931"/>
          </a:xfrm>
          <a:prstGeom prst="rect">
            <a:avLst/>
          </a:prstGeom>
        </p:spPr>
      </p:pic>
      <p:sp>
        <p:nvSpPr>
          <p:cNvPr id="7" name="Text 4"/>
          <p:cNvSpPr/>
          <p:nvPr/>
        </p:nvSpPr>
        <p:spPr>
          <a:xfrm>
            <a:off x="7469148" y="1290161"/>
            <a:ext cx="6688931" cy="191929"/>
          </a:xfrm>
          <a:prstGeom prst="rect">
            <a:avLst/>
          </a:prstGeom>
          <a:noFill/>
          <a:ln/>
        </p:spPr>
        <p:txBody>
          <a:bodyPr wrap="none" lIns="0" tIns="0" rIns="0" bIns="0" rtlCol="0" anchor="t"/>
          <a:lstStyle/>
          <a:p>
            <a:pPr algn="l" marL="342900" indent="-342900">
              <a:lnSpc>
                <a:spcPts val="1500"/>
              </a:lnSpc>
              <a:buSzPct val="100000"/>
              <a:buChar char="•"/>
            </a:pPr>
            <a:r>
              <a:rPr lang="en-US" sz="900" dirty="0">
                <a:solidFill>
                  <a:srgbClr val="384653"/>
                </a:solidFill>
                <a:latin typeface="Montserrat" pitchFamily="34" charset="0"/>
                <a:ea typeface="Montserrat" pitchFamily="34" charset="-122"/>
                <a:cs typeface="Montserrat" pitchFamily="34" charset="-120"/>
              </a:rPr>
              <a:t>Mejora el prompt a:</a:t>
            </a:r>
            <a:endParaRPr lang="en-US" sz="900" dirty="0"/>
          </a:p>
        </p:txBody>
      </p:sp>
      <p:sp>
        <p:nvSpPr>
          <p:cNvPr id="8" name="Text 5"/>
          <p:cNvSpPr/>
          <p:nvPr/>
        </p:nvSpPr>
        <p:spPr>
          <a:xfrm>
            <a:off x="7649051" y="1616988"/>
            <a:ext cx="6509028" cy="383858"/>
          </a:xfrm>
          <a:prstGeom prst="rect">
            <a:avLst/>
          </a:prstGeom>
          <a:noFill/>
          <a:ln/>
        </p:spPr>
        <p:txBody>
          <a:bodyPr wrap="square" lIns="0" tIns="0" rIns="0" bIns="0" rtlCol="0" anchor="t"/>
          <a:lstStyle/>
          <a:p>
            <a:pPr algn="l" indent="0" marL="0">
              <a:lnSpc>
                <a:spcPts val="1500"/>
              </a:lnSpc>
              <a:buNone/>
            </a:pPr>
            <a:r>
              <a:rPr lang="en-US" sz="900" dirty="0">
                <a:solidFill>
                  <a:srgbClr val="384653"/>
                </a:solidFill>
                <a:latin typeface="Montserrat" pitchFamily="34" charset="0"/>
                <a:ea typeface="Montserrat" pitchFamily="34" charset="-122"/>
                <a:cs typeface="Montserrat" pitchFamily="34" charset="-120"/>
              </a:rPr>
              <a:t>“Crea en JavaScript una función </a:t>
            </a:r>
            <a:pPr algn="l" indent="0" marL="0">
              <a:lnSpc>
                <a:spcPts val="1500"/>
              </a:lnSpc>
              <a:buNone/>
            </a:pPr>
            <a:r>
              <a:rPr lang="en-US" sz="900" dirty="0">
                <a:solidFill>
                  <a:srgbClr val="384653"/>
                </a:solidFill>
                <a:highlight>
                  <a:srgbClr val="F2F2F2"/>
                </a:highlight>
                <a:latin typeface="Consolas" pitchFamily="34" charset="0"/>
                <a:ea typeface="Consolas" pitchFamily="34" charset="-122"/>
                <a:cs typeface="Consolas" pitchFamily="34" charset="-120"/>
              </a:rPr>
              <a:t>calculadora</a:t>
            </a:r>
            <a:pPr algn="l" indent="0" marL="0">
              <a:lnSpc>
                <a:spcPts val="1500"/>
              </a:lnSpc>
              <a:buNone/>
            </a:pPr>
            <a:r>
              <a:rPr lang="en-US" sz="900" dirty="0">
                <a:solidFill>
                  <a:srgbClr val="384653"/>
                </a:solidFill>
                <a:latin typeface="Montserrat" pitchFamily="34" charset="0"/>
                <a:ea typeface="Montserrat" pitchFamily="34" charset="-122"/>
                <a:cs typeface="Montserrat" pitchFamily="34" charset="-120"/>
              </a:rPr>
              <a:t> que acepte dos números y una operación (‘sumar’, ‘restar’, ‘multiplicar’, ‘dividir’). Devuelve el resultado y lanza un error si la operación no es válida.”</a:t>
            </a:r>
            <a:endParaRPr lang="en-US" sz="900" dirty="0"/>
          </a:p>
        </p:txBody>
      </p:sp>
      <p:sp>
        <p:nvSpPr>
          <p:cNvPr id="9" name="Shape 6"/>
          <p:cNvSpPr/>
          <p:nvPr/>
        </p:nvSpPr>
        <p:spPr>
          <a:xfrm>
            <a:off x="7469148" y="1616988"/>
            <a:ext cx="15240" cy="383858"/>
          </a:xfrm>
          <a:prstGeom prst="rect">
            <a:avLst/>
          </a:prstGeom>
          <a:solidFill>
            <a:srgbClr val="75BAE6"/>
          </a:solidFill>
          <a:ln/>
        </p:spPr>
      </p:sp>
      <p:sp>
        <p:nvSpPr>
          <p:cNvPr id="10" name="Text 7"/>
          <p:cNvSpPr/>
          <p:nvPr/>
        </p:nvSpPr>
        <p:spPr>
          <a:xfrm>
            <a:off x="7469148" y="2135743"/>
            <a:ext cx="6688931" cy="191929"/>
          </a:xfrm>
          <a:prstGeom prst="rect">
            <a:avLst/>
          </a:prstGeom>
          <a:noFill/>
          <a:ln/>
        </p:spPr>
        <p:txBody>
          <a:bodyPr wrap="none" lIns="0" tIns="0" rIns="0" bIns="0" rtlCol="0" anchor="t"/>
          <a:lstStyle/>
          <a:p>
            <a:pPr algn="l" marL="342900" indent="-342900">
              <a:lnSpc>
                <a:spcPts val="1500"/>
              </a:lnSpc>
              <a:buSzPct val="100000"/>
              <a:buChar char="•"/>
            </a:pPr>
            <a:r>
              <a:rPr lang="en-US" sz="900" dirty="0">
                <a:solidFill>
                  <a:srgbClr val="384653"/>
                </a:solidFill>
                <a:latin typeface="Montserrat" pitchFamily="34" charset="0"/>
                <a:ea typeface="Montserrat" pitchFamily="34" charset="-122"/>
                <a:cs typeface="Montserrat" pitchFamily="34" charset="-120"/>
              </a:rPr>
              <a:t>Compara ambos códigos y discute las diferencias.</a:t>
            </a:r>
            <a:endParaRPr lang="en-US" sz="900" dirty="0"/>
          </a:p>
        </p:txBody>
      </p:sp>
      <p:pic>
        <p:nvPicPr>
          <p:cNvPr id="11" name="Image 1" descr="preencoded.png">    </p:cNvPr>
          <p:cNvPicPr>
            <a:picLocks noChangeAspect="1"/>
          </p:cNvPicPr>
          <p:nvPr/>
        </p:nvPicPr>
        <p:blipFill>
          <a:blip r:embed="rId2"/>
          <a:stretch>
            <a:fillRect/>
          </a:stretch>
        </p:blipFill>
        <p:spPr>
          <a:xfrm>
            <a:off x="7469148" y="2462570"/>
            <a:ext cx="6688931" cy="668893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8309" y="1432679"/>
            <a:ext cx="4389715" cy="374094"/>
          </a:xfrm>
          <a:prstGeom prst="rect">
            <a:avLst/>
          </a:prstGeom>
          <a:noFill/>
          <a:ln/>
        </p:spPr>
        <p:txBody>
          <a:bodyPr wrap="none" lIns="0" tIns="0" rIns="0" bIns="0" rtlCol="0" anchor="t"/>
          <a:lstStyle/>
          <a:p>
            <a:pPr algn="l" indent="0" marL="0">
              <a:lnSpc>
                <a:spcPts val="2900"/>
              </a:lnSpc>
              <a:buNone/>
            </a:pPr>
            <a:r>
              <a:rPr lang="en-US" sz="2350" b="1" dirty="0">
                <a:solidFill>
                  <a:srgbClr val="2E3C4E"/>
                </a:solidFill>
                <a:latin typeface="Barlow Bold" pitchFamily="34" charset="0"/>
                <a:ea typeface="Barlow Bold" pitchFamily="34" charset="-122"/>
                <a:cs typeface="Barlow Bold" pitchFamily="34" charset="-120"/>
              </a:rPr>
              <a:t>Ejercicio 2 – Explicación y mejora</a:t>
            </a:r>
            <a:endParaRPr lang="en-US" sz="2350" dirty="0"/>
          </a:p>
        </p:txBody>
      </p:sp>
      <p:sp>
        <p:nvSpPr>
          <p:cNvPr id="3" name="Shape 1"/>
          <p:cNvSpPr/>
          <p:nvPr/>
        </p:nvSpPr>
        <p:spPr>
          <a:xfrm>
            <a:off x="758309" y="2185868"/>
            <a:ext cx="758309" cy="1137404"/>
          </a:xfrm>
          <a:prstGeom prst="roundRect">
            <a:avLst>
              <a:gd name="adj" fmla="val 360004"/>
            </a:avLst>
          </a:prstGeom>
          <a:solidFill>
            <a:srgbClr val="D4E9F7"/>
          </a:solidFill>
          <a:ln w="7620">
            <a:solidFill>
              <a:srgbClr val="BACFDD"/>
            </a:solidFill>
            <a:prstDash val="solid"/>
          </a:ln>
        </p:spPr>
      </p:sp>
      <p:sp>
        <p:nvSpPr>
          <p:cNvPr id="4" name="Text 2"/>
          <p:cNvSpPr/>
          <p:nvPr/>
        </p:nvSpPr>
        <p:spPr>
          <a:xfrm>
            <a:off x="995243" y="2576870"/>
            <a:ext cx="284321" cy="355402"/>
          </a:xfrm>
          <a:prstGeom prst="rect">
            <a:avLst/>
          </a:prstGeom>
          <a:noFill/>
          <a:ln/>
        </p:spPr>
        <p:txBody>
          <a:bodyPr wrap="none" lIns="0" tIns="0" rIns="0" bIns="0" rtlCol="0" anchor="t"/>
          <a:lstStyle/>
          <a:p>
            <a:pPr algn="l" indent="0" marL="0">
              <a:lnSpc>
                <a:spcPts val="2200"/>
              </a:lnSpc>
              <a:buNone/>
            </a:pPr>
            <a:r>
              <a:rPr lang="en-US" sz="2200" b="1" dirty="0">
                <a:solidFill>
                  <a:srgbClr val="384653"/>
                </a:solidFill>
                <a:latin typeface="Barlow Bold" pitchFamily="34" charset="0"/>
                <a:ea typeface="Barlow Bold" pitchFamily="34" charset="-122"/>
                <a:cs typeface="Barlow Bold" pitchFamily="34" charset="-120"/>
              </a:rPr>
              <a:t>1</a:t>
            </a:r>
            <a:endParaRPr lang="en-US" sz="2200" dirty="0"/>
          </a:p>
        </p:txBody>
      </p:sp>
      <p:sp>
        <p:nvSpPr>
          <p:cNvPr id="5" name="Text 3"/>
          <p:cNvSpPr/>
          <p:nvPr/>
        </p:nvSpPr>
        <p:spPr>
          <a:xfrm>
            <a:off x="1706166" y="2375416"/>
            <a:ext cx="12165925" cy="606504"/>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Pide a Copilot: </a:t>
            </a:r>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“Escribe una función en JavaScript para generar números primos hasta un límite dado.”</a:t>
            </a:r>
            <a:endParaRPr lang="en-US" sz="1450" dirty="0"/>
          </a:p>
        </p:txBody>
      </p:sp>
      <p:sp>
        <p:nvSpPr>
          <p:cNvPr id="6" name="Shape 4"/>
          <p:cNvSpPr/>
          <p:nvPr/>
        </p:nvSpPr>
        <p:spPr>
          <a:xfrm>
            <a:off x="758309" y="3512820"/>
            <a:ext cx="758309" cy="1137404"/>
          </a:xfrm>
          <a:prstGeom prst="roundRect">
            <a:avLst>
              <a:gd name="adj" fmla="val 360004"/>
            </a:avLst>
          </a:prstGeom>
          <a:solidFill>
            <a:srgbClr val="D4E9F7"/>
          </a:solidFill>
          <a:ln w="7620">
            <a:solidFill>
              <a:srgbClr val="BACFDD"/>
            </a:solidFill>
            <a:prstDash val="solid"/>
          </a:ln>
        </p:spPr>
      </p:sp>
      <p:sp>
        <p:nvSpPr>
          <p:cNvPr id="7" name="Text 5"/>
          <p:cNvSpPr/>
          <p:nvPr/>
        </p:nvSpPr>
        <p:spPr>
          <a:xfrm>
            <a:off x="995243" y="3903821"/>
            <a:ext cx="284321" cy="355402"/>
          </a:xfrm>
          <a:prstGeom prst="rect">
            <a:avLst/>
          </a:prstGeom>
          <a:noFill/>
          <a:ln/>
        </p:spPr>
        <p:txBody>
          <a:bodyPr wrap="none" lIns="0" tIns="0" rIns="0" bIns="0" rtlCol="0" anchor="t"/>
          <a:lstStyle/>
          <a:p>
            <a:pPr algn="l" indent="0" marL="0">
              <a:lnSpc>
                <a:spcPts val="2200"/>
              </a:lnSpc>
              <a:buNone/>
            </a:pPr>
            <a:r>
              <a:rPr lang="en-US" sz="2200" b="1" dirty="0">
                <a:solidFill>
                  <a:srgbClr val="384653"/>
                </a:solidFill>
                <a:latin typeface="Barlow Bold" pitchFamily="34" charset="0"/>
                <a:ea typeface="Barlow Bold" pitchFamily="34" charset="-122"/>
                <a:cs typeface="Barlow Bold" pitchFamily="34" charset="-120"/>
              </a:rPr>
              <a:t>2</a:t>
            </a:r>
            <a:endParaRPr lang="en-US" sz="2200" dirty="0"/>
          </a:p>
        </p:txBody>
      </p:sp>
      <p:sp>
        <p:nvSpPr>
          <p:cNvPr id="8" name="Text 6"/>
          <p:cNvSpPr/>
          <p:nvPr/>
        </p:nvSpPr>
        <p:spPr>
          <a:xfrm>
            <a:off x="1706166" y="3702368"/>
            <a:ext cx="12165925" cy="606504"/>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Luego, solicita: </a:t>
            </a:r>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“Explícalo paso a paso.”</a:t>
            </a:r>
            <a:endParaRPr lang="en-US" sz="1450" dirty="0"/>
          </a:p>
        </p:txBody>
      </p:sp>
      <p:sp>
        <p:nvSpPr>
          <p:cNvPr id="9" name="Shape 7"/>
          <p:cNvSpPr/>
          <p:nvPr/>
        </p:nvSpPr>
        <p:spPr>
          <a:xfrm>
            <a:off x="758309" y="4839772"/>
            <a:ext cx="758309" cy="1137404"/>
          </a:xfrm>
          <a:prstGeom prst="roundRect">
            <a:avLst>
              <a:gd name="adj" fmla="val 360004"/>
            </a:avLst>
          </a:prstGeom>
          <a:solidFill>
            <a:srgbClr val="D4E9F7"/>
          </a:solidFill>
          <a:ln w="7620">
            <a:solidFill>
              <a:srgbClr val="BACFDD"/>
            </a:solidFill>
            <a:prstDash val="solid"/>
          </a:ln>
        </p:spPr>
      </p:sp>
      <p:sp>
        <p:nvSpPr>
          <p:cNvPr id="10" name="Text 8"/>
          <p:cNvSpPr/>
          <p:nvPr/>
        </p:nvSpPr>
        <p:spPr>
          <a:xfrm>
            <a:off x="995243" y="5230773"/>
            <a:ext cx="284321" cy="355402"/>
          </a:xfrm>
          <a:prstGeom prst="rect">
            <a:avLst/>
          </a:prstGeom>
          <a:noFill/>
          <a:ln/>
        </p:spPr>
        <p:txBody>
          <a:bodyPr wrap="none" lIns="0" tIns="0" rIns="0" bIns="0" rtlCol="0" anchor="t"/>
          <a:lstStyle/>
          <a:p>
            <a:pPr algn="l" indent="0" marL="0">
              <a:lnSpc>
                <a:spcPts val="2200"/>
              </a:lnSpc>
              <a:buNone/>
            </a:pPr>
            <a:r>
              <a:rPr lang="en-US" sz="2200" b="1" dirty="0">
                <a:solidFill>
                  <a:srgbClr val="384653"/>
                </a:solidFill>
                <a:latin typeface="Barlow Bold" pitchFamily="34" charset="0"/>
                <a:ea typeface="Barlow Bold" pitchFamily="34" charset="-122"/>
                <a:cs typeface="Barlow Bold" pitchFamily="34" charset="-120"/>
              </a:rPr>
              <a:t>3</a:t>
            </a:r>
            <a:endParaRPr lang="en-US" sz="2200" dirty="0"/>
          </a:p>
        </p:txBody>
      </p:sp>
      <p:sp>
        <p:nvSpPr>
          <p:cNvPr id="11" name="Text 9"/>
          <p:cNvSpPr/>
          <p:nvPr/>
        </p:nvSpPr>
        <p:spPr>
          <a:xfrm>
            <a:off x="1706166" y="5029319"/>
            <a:ext cx="12165925" cy="606504"/>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Finalmente: </a:t>
            </a:r>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“Optimiza el código para mejor rendimiento.”</a:t>
            </a:r>
            <a:endParaRPr lang="en-US" sz="1450" dirty="0"/>
          </a:p>
        </p:txBody>
      </p:sp>
      <p:sp>
        <p:nvSpPr>
          <p:cNvPr id="12" name="Text 10"/>
          <p:cNvSpPr/>
          <p:nvPr/>
        </p:nvSpPr>
        <p:spPr>
          <a:xfrm>
            <a:off x="758309" y="6190417"/>
            <a:ext cx="13113782" cy="606504"/>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Este ejercicio demuestra la capacidad de Copilot no solo para generar código, sino también para documentarlo y optimizarlo bajo tus instrucciones.</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8309" y="1217533"/>
            <a:ext cx="6221373" cy="374094"/>
          </a:xfrm>
          <a:prstGeom prst="rect">
            <a:avLst/>
          </a:prstGeom>
          <a:noFill/>
          <a:ln/>
        </p:spPr>
        <p:txBody>
          <a:bodyPr wrap="none" lIns="0" tIns="0" rIns="0" bIns="0" rtlCol="0" anchor="t"/>
          <a:lstStyle/>
          <a:p>
            <a:pPr algn="l" indent="0" marL="0">
              <a:lnSpc>
                <a:spcPts val="2900"/>
              </a:lnSpc>
              <a:buNone/>
            </a:pPr>
            <a:r>
              <a:rPr lang="en-US" sz="2350" b="1" dirty="0">
                <a:solidFill>
                  <a:srgbClr val="2E3C4E"/>
                </a:solidFill>
                <a:latin typeface="Barlow Bold" pitchFamily="34" charset="0"/>
                <a:ea typeface="Barlow Bold" pitchFamily="34" charset="-122"/>
                <a:cs typeface="Barlow Bold" pitchFamily="34" charset="-120"/>
              </a:rPr>
              <a:t>Ejercicio 3 – Uso de ejemplos de entrada/salida</a:t>
            </a:r>
            <a:endParaRPr lang="en-US" sz="2350" dirty="0"/>
          </a:p>
        </p:txBody>
      </p:sp>
      <p:sp>
        <p:nvSpPr>
          <p:cNvPr id="3" name="Text 1"/>
          <p:cNvSpPr/>
          <p:nvPr/>
        </p:nvSpPr>
        <p:spPr>
          <a:xfrm>
            <a:off x="758309" y="1994416"/>
            <a:ext cx="2494359" cy="311706"/>
          </a:xfrm>
          <a:prstGeom prst="rect">
            <a:avLst/>
          </a:prstGeom>
          <a:noFill/>
          <a:ln/>
        </p:spPr>
        <p:txBody>
          <a:bodyPr wrap="none" lIns="0" tIns="0" rIns="0" bIns="0" rtlCol="0" anchor="t"/>
          <a:lstStyle/>
          <a:p>
            <a:pPr algn="l" indent="0" marL="0">
              <a:lnSpc>
                <a:spcPts val="2450"/>
              </a:lnSpc>
              <a:buNone/>
            </a:pPr>
            <a:r>
              <a:rPr lang="en-US" sz="1950" b="1" dirty="0">
                <a:solidFill>
                  <a:srgbClr val="2E3C4E"/>
                </a:solidFill>
                <a:latin typeface="Barlow Bold" pitchFamily="34" charset="0"/>
                <a:ea typeface="Barlow Bold" pitchFamily="34" charset="-122"/>
                <a:cs typeface="Barlow Bold" pitchFamily="34" charset="-120"/>
              </a:rPr>
              <a:t>El prompt</a:t>
            </a:r>
            <a:endParaRPr lang="en-US" sz="1950" dirty="0"/>
          </a:p>
        </p:txBody>
      </p:sp>
      <p:sp>
        <p:nvSpPr>
          <p:cNvPr id="4" name="Text 2"/>
          <p:cNvSpPr/>
          <p:nvPr/>
        </p:nvSpPr>
        <p:spPr>
          <a:xfrm>
            <a:off x="1042630" y="2519363"/>
            <a:ext cx="6041350" cy="606504"/>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“En JavaScript, crea una función que reciba un string y devuelva el mismo invertido. Ejemplo: ‘Hola’ → ‘aloH’.”</a:t>
            </a:r>
            <a:endParaRPr lang="en-US" sz="1450" dirty="0"/>
          </a:p>
        </p:txBody>
      </p:sp>
      <p:sp>
        <p:nvSpPr>
          <p:cNvPr id="5" name="Shape 3"/>
          <p:cNvSpPr/>
          <p:nvPr/>
        </p:nvSpPr>
        <p:spPr>
          <a:xfrm>
            <a:off x="758309" y="2519363"/>
            <a:ext cx="22860" cy="606504"/>
          </a:xfrm>
          <a:prstGeom prst="rect">
            <a:avLst/>
          </a:prstGeom>
          <a:solidFill>
            <a:srgbClr val="75BAE6"/>
          </a:solidFill>
          <a:ln/>
        </p:spPr>
      </p:sp>
      <p:sp>
        <p:nvSpPr>
          <p:cNvPr id="6" name="Text 4"/>
          <p:cNvSpPr/>
          <p:nvPr/>
        </p:nvSpPr>
        <p:spPr>
          <a:xfrm>
            <a:off x="758309" y="3339108"/>
            <a:ext cx="6325672" cy="606504"/>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Observa cómo Copilot utiliza el ejemplo dado para reforzar la solución propuesta, entendiendo el resultado esperado.</a:t>
            </a:r>
            <a:endParaRPr lang="en-US" sz="1450" dirty="0"/>
          </a:p>
        </p:txBody>
      </p:sp>
      <p:sp>
        <p:nvSpPr>
          <p:cNvPr id="7" name="Text 5"/>
          <p:cNvSpPr/>
          <p:nvPr/>
        </p:nvSpPr>
        <p:spPr>
          <a:xfrm>
            <a:off x="7554039" y="1994416"/>
            <a:ext cx="2494359" cy="311706"/>
          </a:xfrm>
          <a:prstGeom prst="rect">
            <a:avLst/>
          </a:prstGeom>
          <a:noFill/>
          <a:ln/>
        </p:spPr>
        <p:txBody>
          <a:bodyPr wrap="none" lIns="0" tIns="0" rIns="0" bIns="0" rtlCol="0" anchor="t"/>
          <a:lstStyle/>
          <a:p>
            <a:pPr algn="l" indent="0" marL="0">
              <a:lnSpc>
                <a:spcPts val="2450"/>
              </a:lnSpc>
              <a:buNone/>
            </a:pPr>
            <a:r>
              <a:rPr lang="en-US" sz="1950" b="1" dirty="0">
                <a:solidFill>
                  <a:srgbClr val="2E3C4E"/>
                </a:solidFill>
                <a:latin typeface="Barlow Bold" pitchFamily="34" charset="0"/>
                <a:ea typeface="Barlow Bold" pitchFamily="34" charset="-122"/>
                <a:cs typeface="Barlow Bold" pitchFamily="34" charset="-120"/>
              </a:rPr>
              <a:t>Cómo funciona</a:t>
            </a:r>
            <a:endParaRPr lang="en-US" sz="1950" dirty="0"/>
          </a:p>
        </p:txBody>
      </p:sp>
      <p:pic>
        <p:nvPicPr>
          <p:cNvPr id="8" name="Image 0" descr="preencoded.png">    </p:cNvPr>
          <p:cNvPicPr>
            <a:picLocks noChangeAspect="1"/>
          </p:cNvPicPr>
          <p:nvPr/>
        </p:nvPicPr>
        <p:blipFill>
          <a:blip r:embed="rId1"/>
          <a:stretch>
            <a:fillRect/>
          </a:stretch>
        </p:blipFill>
        <p:spPr>
          <a:xfrm>
            <a:off x="7554039" y="2519363"/>
            <a:ext cx="6325672" cy="4279463"/>
          </a:xfrm>
          <a:prstGeom prst="rect">
            <a:avLst/>
          </a:prstGeom>
        </p:spPr>
      </p:pic>
      <p:sp>
        <p:nvSpPr>
          <p:cNvPr id="9" name="Text 6"/>
          <p:cNvSpPr/>
          <p:nvPr/>
        </p:nvSpPr>
        <p:spPr>
          <a:xfrm>
            <a:off x="10125948" y="4173449"/>
            <a:ext cx="1151853" cy="831846"/>
          </a:xfrm>
          <a:prstGeom prst="rect">
            <a:avLst/>
          </a:prstGeom>
          <a:noFill/>
          <a:ln/>
        </p:spPr>
        <p:txBody>
          <a:bodyPr wrap="square" lIns="0" tIns="0" rIns="0" bIns="0" rtlCol="0" anchor="t"/>
          <a:lstStyle/>
          <a:p>
            <a:pPr algn="ctr" indent="0" marL="0">
              <a:lnSpc>
                <a:spcPts val="1750"/>
              </a:lnSpc>
              <a:buNone/>
            </a:pPr>
            <a:r>
              <a:rPr lang="en-US" sz="1400" b="1" dirty="0">
                <a:solidFill>
                  <a:srgbClr val="000000"/>
                </a:solidFill>
                <a:latin typeface="Barlow Bold" pitchFamily="34" charset="0"/>
                <a:ea typeface="Barlow Bold" pitchFamily="34" charset="-122"/>
                <a:cs typeface="Barlow Bold" pitchFamily="34" charset="-120"/>
              </a:rPr>
              <a:t>Function: Reverse String</a:t>
            </a:r>
            <a:endParaRPr lang="en-US" sz="1400" dirty="0"/>
          </a:p>
        </p:txBody>
      </p:sp>
      <p:sp>
        <p:nvSpPr>
          <p:cNvPr id="10" name="Text 7"/>
          <p:cNvSpPr/>
          <p:nvPr/>
        </p:nvSpPr>
        <p:spPr>
          <a:xfrm>
            <a:off x="11847437" y="5642384"/>
            <a:ext cx="1713587" cy="277282"/>
          </a:xfrm>
          <a:prstGeom prst="rect">
            <a:avLst/>
          </a:prstGeom>
          <a:noFill/>
          <a:ln/>
        </p:spPr>
        <p:txBody>
          <a:bodyPr wrap="none" lIns="0" tIns="0" rIns="0" bIns="0" rtlCol="0" anchor="t"/>
          <a:lstStyle/>
          <a:p>
            <a:pPr algn="ctr" indent="0" marL="0">
              <a:lnSpc>
                <a:spcPts val="1750"/>
              </a:lnSpc>
              <a:buNone/>
            </a:pPr>
            <a:r>
              <a:rPr lang="en-US" sz="1400" b="1" dirty="0">
                <a:solidFill>
                  <a:srgbClr val="384653"/>
                </a:solidFill>
                <a:latin typeface="Barlow Bold" pitchFamily="34" charset="0"/>
                <a:ea typeface="Barlow Bold" pitchFamily="34" charset="-122"/>
                <a:cs typeface="Barlow Bold" pitchFamily="34" charset="-120"/>
              </a:rPr>
              <a:t>Process</a:t>
            </a:r>
            <a:endParaRPr lang="en-US" sz="1400" dirty="0"/>
          </a:p>
        </p:txBody>
      </p:sp>
      <p:sp>
        <p:nvSpPr>
          <p:cNvPr id="11" name="Text 8"/>
          <p:cNvSpPr/>
          <p:nvPr/>
        </p:nvSpPr>
        <p:spPr>
          <a:xfrm>
            <a:off x="11847437" y="5994583"/>
            <a:ext cx="1713587" cy="210705"/>
          </a:xfrm>
          <a:prstGeom prst="rect">
            <a:avLst/>
          </a:prstGeom>
          <a:noFill/>
          <a:ln/>
        </p:spPr>
        <p:txBody>
          <a:bodyPr wrap="none" lIns="0" tIns="0" rIns="0" bIns="0" rtlCol="0" anchor="t"/>
          <a:lstStyle/>
          <a:p>
            <a:pPr algn="ctr" indent="0" marL="0">
              <a:lnSpc>
                <a:spcPts val="1350"/>
              </a:lnSpc>
              <a:buNone/>
            </a:pPr>
            <a:r>
              <a:rPr lang="en-US" sz="1050" dirty="0">
                <a:solidFill>
                  <a:srgbClr val="384653"/>
                </a:solidFill>
                <a:latin typeface="Montserrat" pitchFamily="34" charset="0"/>
                <a:ea typeface="Montserrat" pitchFamily="34" charset="-122"/>
                <a:cs typeface="Montserrat" pitchFamily="34" charset="-120"/>
              </a:rPr>
              <a:t>Reverse characters</a:t>
            </a:r>
            <a:endParaRPr lang="en-US" sz="1050" dirty="0"/>
          </a:p>
        </p:txBody>
      </p:sp>
      <p:sp>
        <p:nvSpPr>
          <p:cNvPr id="12" name="Text 9"/>
          <p:cNvSpPr/>
          <p:nvPr/>
        </p:nvSpPr>
        <p:spPr>
          <a:xfrm>
            <a:off x="7831607" y="5642384"/>
            <a:ext cx="1713587" cy="277282"/>
          </a:xfrm>
          <a:prstGeom prst="rect">
            <a:avLst/>
          </a:prstGeom>
          <a:noFill/>
          <a:ln/>
        </p:spPr>
        <p:txBody>
          <a:bodyPr wrap="none" lIns="0" tIns="0" rIns="0" bIns="0" rtlCol="0" anchor="t"/>
          <a:lstStyle/>
          <a:p>
            <a:pPr algn="ctr" indent="0" marL="0">
              <a:lnSpc>
                <a:spcPts val="1750"/>
              </a:lnSpc>
              <a:buNone/>
            </a:pPr>
            <a:r>
              <a:rPr lang="en-US" sz="1400" b="1" dirty="0">
                <a:solidFill>
                  <a:srgbClr val="384653"/>
                </a:solidFill>
                <a:latin typeface="Barlow Bold" pitchFamily="34" charset="0"/>
                <a:ea typeface="Barlow Bold" pitchFamily="34" charset="-122"/>
                <a:cs typeface="Barlow Bold" pitchFamily="34" charset="-120"/>
              </a:rPr>
              <a:t>Core Function</a:t>
            </a:r>
            <a:endParaRPr lang="en-US" sz="1400" dirty="0"/>
          </a:p>
        </p:txBody>
      </p:sp>
      <p:sp>
        <p:nvSpPr>
          <p:cNvPr id="13" name="Text 10"/>
          <p:cNvSpPr/>
          <p:nvPr/>
        </p:nvSpPr>
        <p:spPr>
          <a:xfrm>
            <a:off x="7831607" y="5994583"/>
            <a:ext cx="1713587" cy="210705"/>
          </a:xfrm>
          <a:prstGeom prst="rect">
            <a:avLst/>
          </a:prstGeom>
          <a:noFill/>
          <a:ln/>
        </p:spPr>
        <p:txBody>
          <a:bodyPr wrap="none" lIns="0" tIns="0" rIns="0" bIns="0" rtlCol="0" anchor="t"/>
          <a:lstStyle/>
          <a:p>
            <a:pPr algn="ctr" indent="0" marL="0">
              <a:lnSpc>
                <a:spcPts val="1350"/>
              </a:lnSpc>
              <a:buNone/>
            </a:pPr>
            <a:r>
              <a:rPr lang="en-US" sz="1050" dirty="0">
                <a:solidFill>
                  <a:srgbClr val="384653"/>
                </a:solidFill>
                <a:latin typeface="Montserrat" pitchFamily="34" charset="0"/>
                <a:ea typeface="Montserrat" pitchFamily="34" charset="-122"/>
                <a:cs typeface="Montserrat" pitchFamily="34" charset="-120"/>
              </a:rPr>
              <a:t>String reversal logic</a:t>
            </a:r>
            <a:endParaRPr lang="en-US" sz="1050" dirty="0"/>
          </a:p>
        </p:txBody>
      </p:sp>
      <p:sp>
        <p:nvSpPr>
          <p:cNvPr id="14" name="Text 11"/>
          <p:cNvSpPr/>
          <p:nvPr/>
        </p:nvSpPr>
        <p:spPr>
          <a:xfrm>
            <a:off x="7831607" y="3104560"/>
            <a:ext cx="1713587" cy="277282"/>
          </a:xfrm>
          <a:prstGeom prst="rect">
            <a:avLst/>
          </a:prstGeom>
          <a:noFill/>
          <a:ln/>
        </p:spPr>
        <p:txBody>
          <a:bodyPr wrap="none" lIns="0" tIns="0" rIns="0" bIns="0" rtlCol="0" anchor="t"/>
          <a:lstStyle/>
          <a:p>
            <a:pPr algn="ctr" indent="0" marL="0">
              <a:lnSpc>
                <a:spcPts val="1750"/>
              </a:lnSpc>
              <a:buNone/>
            </a:pPr>
            <a:r>
              <a:rPr lang="en-US" sz="1400" b="1" dirty="0">
                <a:solidFill>
                  <a:srgbClr val="384653"/>
                </a:solidFill>
                <a:latin typeface="Barlow Bold" pitchFamily="34" charset="0"/>
                <a:ea typeface="Barlow Bold" pitchFamily="34" charset="-122"/>
                <a:cs typeface="Barlow Bold" pitchFamily="34" charset="-120"/>
              </a:rPr>
              <a:t>Output</a:t>
            </a:r>
            <a:endParaRPr lang="en-US" sz="1400" dirty="0"/>
          </a:p>
        </p:txBody>
      </p:sp>
      <p:sp>
        <p:nvSpPr>
          <p:cNvPr id="15" name="Text 12"/>
          <p:cNvSpPr/>
          <p:nvPr/>
        </p:nvSpPr>
        <p:spPr>
          <a:xfrm>
            <a:off x="7831607" y="3456759"/>
            <a:ext cx="1713587" cy="210705"/>
          </a:xfrm>
          <a:prstGeom prst="rect">
            <a:avLst/>
          </a:prstGeom>
          <a:noFill/>
          <a:ln/>
        </p:spPr>
        <p:txBody>
          <a:bodyPr wrap="none" lIns="0" tIns="0" rIns="0" bIns="0" rtlCol="0" anchor="t"/>
          <a:lstStyle/>
          <a:p>
            <a:pPr algn="ctr" indent="0" marL="0">
              <a:lnSpc>
                <a:spcPts val="1350"/>
              </a:lnSpc>
              <a:buNone/>
            </a:pPr>
            <a:r>
              <a:rPr lang="en-US" sz="1050" dirty="0">
                <a:solidFill>
                  <a:srgbClr val="384653"/>
                </a:solidFill>
                <a:latin typeface="Montserrat" pitchFamily="34" charset="0"/>
                <a:ea typeface="Montserrat" pitchFamily="34" charset="-122"/>
                <a:cs typeface="Montserrat" pitchFamily="34" charset="-120"/>
              </a:rPr>
              <a:t>aloH</a:t>
            </a:r>
            <a:endParaRPr lang="en-US" sz="1050" dirty="0"/>
          </a:p>
        </p:txBody>
      </p:sp>
      <p:sp>
        <p:nvSpPr>
          <p:cNvPr id="16" name="Text 13"/>
          <p:cNvSpPr/>
          <p:nvPr/>
        </p:nvSpPr>
        <p:spPr>
          <a:xfrm>
            <a:off x="11858411" y="3104560"/>
            <a:ext cx="1713587" cy="277282"/>
          </a:xfrm>
          <a:prstGeom prst="rect">
            <a:avLst/>
          </a:prstGeom>
          <a:noFill/>
          <a:ln/>
        </p:spPr>
        <p:txBody>
          <a:bodyPr wrap="none" lIns="0" tIns="0" rIns="0" bIns="0" rtlCol="0" anchor="t"/>
          <a:lstStyle/>
          <a:p>
            <a:pPr algn="ctr" indent="0" marL="0">
              <a:lnSpc>
                <a:spcPts val="1750"/>
              </a:lnSpc>
              <a:buNone/>
            </a:pPr>
            <a:r>
              <a:rPr lang="en-US" sz="1400" b="1" dirty="0">
                <a:solidFill>
                  <a:srgbClr val="384653"/>
                </a:solidFill>
                <a:latin typeface="Barlow Bold" pitchFamily="34" charset="0"/>
                <a:ea typeface="Barlow Bold" pitchFamily="34" charset="-122"/>
                <a:cs typeface="Barlow Bold" pitchFamily="34" charset="-120"/>
              </a:rPr>
              <a:t>Input</a:t>
            </a:r>
            <a:endParaRPr lang="en-US" sz="1400" dirty="0"/>
          </a:p>
        </p:txBody>
      </p:sp>
      <p:sp>
        <p:nvSpPr>
          <p:cNvPr id="17" name="Text 14"/>
          <p:cNvSpPr/>
          <p:nvPr/>
        </p:nvSpPr>
        <p:spPr>
          <a:xfrm>
            <a:off x="11858411" y="3456759"/>
            <a:ext cx="1713587" cy="210705"/>
          </a:xfrm>
          <a:prstGeom prst="rect">
            <a:avLst/>
          </a:prstGeom>
          <a:noFill/>
          <a:ln/>
        </p:spPr>
        <p:txBody>
          <a:bodyPr wrap="none" lIns="0" tIns="0" rIns="0" bIns="0" rtlCol="0" anchor="t"/>
          <a:lstStyle/>
          <a:p>
            <a:pPr algn="ctr" indent="0" marL="0">
              <a:lnSpc>
                <a:spcPts val="1350"/>
              </a:lnSpc>
              <a:buNone/>
            </a:pPr>
            <a:r>
              <a:rPr lang="en-US" sz="1050" dirty="0">
                <a:solidFill>
                  <a:srgbClr val="384653"/>
                </a:solidFill>
                <a:latin typeface="Montserrat" pitchFamily="34" charset="0"/>
                <a:ea typeface="Montserrat" pitchFamily="34" charset="-122"/>
                <a:cs typeface="Montserrat" pitchFamily="34" charset="-120"/>
              </a:rPr>
              <a:t>Hola</a:t>
            </a:r>
            <a:endParaRPr lang="en-US" sz="10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8309" y="2414111"/>
            <a:ext cx="3991094" cy="498872"/>
          </a:xfrm>
          <a:prstGeom prst="rect">
            <a:avLst/>
          </a:prstGeom>
          <a:noFill/>
          <a:ln/>
        </p:spPr>
        <p:txBody>
          <a:bodyPr wrap="none" lIns="0" tIns="0" rIns="0" bIns="0" rtlCol="0" anchor="t"/>
          <a:lstStyle/>
          <a:p>
            <a:pPr algn="l" indent="0" marL="0">
              <a:lnSpc>
                <a:spcPts val="3900"/>
              </a:lnSpc>
              <a:buNone/>
            </a:pPr>
            <a:r>
              <a:rPr lang="en-US" sz="3100" b="1" dirty="0">
                <a:solidFill>
                  <a:srgbClr val="2E3C4E"/>
                </a:solidFill>
                <a:latin typeface="Barlow Bold" pitchFamily="34" charset="0"/>
                <a:ea typeface="Barlow Bold" pitchFamily="34" charset="-122"/>
                <a:cs typeface="Barlow Bold" pitchFamily="34" charset="-120"/>
              </a:rPr>
              <a:t>6. Cierre y reflexión</a:t>
            </a:r>
            <a:endParaRPr lang="en-US" sz="3100" dirty="0"/>
          </a:p>
        </p:txBody>
      </p:sp>
      <p:sp>
        <p:nvSpPr>
          <p:cNvPr id="3" name="Shape 1"/>
          <p:cNvSpPr/>
          <p:nvPr/>
        </p:nvSpPr>
        <p:spPr>
          <a:xfrm>
            <a:off x="758309" y="3292078"/>
            <a:ext cx="426482" cy="426482"/>
          </a:xfrm>
          <a:prstGeom prst="roundRect">
            <a:avLst>
              <a:gd name="adj" fmla="val 66678"/>
            </a:avLst>
          </a:prstGeom>
          <a:solidFill>
            <a:srgbClr val="D4E9F7"/>
          </a:solidFill>
          <a:ln w="7620">
            <a:solidFill>
              <a:srgbClr val="BACFDD"/>
            </a:solidFill>
            <a:prstDash val="solid"/>
          </a:ln>
        </p:spPr>
      </p:sp>
      <p:sp>
        <p:nvSpPr>
          <p:cNvPr id="4" name="Text 2"/>
          <p:cNvSpPr/>
          <p:nvPr/>
        </p:nvSpPr>
        <p:spPr>
          <a:xfrm>
            <a:off x="821888" y="3318272"/>
            <a:ext cx="299323" cy="374094"/>
          </a:xfrm>
          <a:prstGeom prst="rect">
            <a:avLst/>
          </a:prstGeom>
          <a:noFill/>
          <a:ln/>
        </p:spPr>
        <p:txBody>
          <a:bodyPr wrap="none" lIns="0" tIns="0" rIns="0" bIns="0" rtlCol="0" anchor="t"/>
          <a:lstStyle/>
          <a:p>
            <a:pPr algn="ctr" indent="0" marL="0">
              <a:lnSpc>
                <a:spcPts val="2350"/>
              </a:lnSpc>
              <a:buNone/>
            </a:pPr>
            <a:r>
              <a:rPr lang="en-US" sz="2350" b="1" dirty="0">
                <a:solidFill>
                  <a:srgbClr val="384653"/>
                </a:solidFill>
                <a:latin typeface="Barlow Bold" pitchFamily="34" charset="0"/>
                <a:ea typeface="Barlow Bold" pitchFamily="34" charset="-122"/>
                <a:cs typeface="Barlow Bold" pitchFamily="34" charset="-120"/>
              </a:rPr>
              <a:t>1</a:t>
            </a:r>
            <a:endParaRPr lang="en-US" sz="2350" dirty="0"/>
          </a:p>
        </p:txBody>
      </p:sp>
      <p:sp>
        <p:nvSpPr>
          <p:cNvPr id="5" name="Text 3"/>
          <p:cNvSpPr/>
          <p:nvPr/>
        </p:nvSpPr>
        <p:spPr>
          <a:xfrm>
            <a:off x="1374338" y="3357205"/>
            <a:ext cx="2494359"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Ahorro de tiempo</a:t>
            </a:r>
            <a:endParaRPr lang="en-US" sz="1950" dirty="0"/>
          </a:p>
        </p:txBody>
      </p:sp>
      <p:sp>
        <p:nvSpPr>
          <p:cNvPr id="6" name="Text 4"/>
          <p:cNvSpPr/>
          <p:nvPr/>
        </p:nvSpPr>
        <p:spPr>
          <a:xfrm>
            <a:off x="1374338" y="3782616"/>
            <a:ext cx="3597235" cy="1213009"/>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Un prompt bien formulado ahorra tiempo valioso al evitar la generación de "código basura" y la necesidad de extensas depuraciones.</a:t>
            </a:r>
            <a:endParaRPr lang="en-US" sz="1450" dirty="0"/>
          </a:p>
        </p:txBody>
      </p:sp>
      <p:sp>
        <p:nvSpPr>
          <p:cNvPr id="7" name="Shape 5"/>
          <p:cNvSpPr/>
          <p:nvPr/>
        </p:nvSpPr>
        <p:spPr>
          <a:xfrm>
            <a:off x="5208508" y="3292078"/>
            <a:ext cx="426482" cy="426482"/>
          </a:xfrm>
          <a:prstGeom prst="roundRect">
            <a:avLst>
              <a:gd name="adj" fmla="val 66678"/>
            </a:avLst>
          </a:prstGeom>
          <a:solidFill>
            <a:srgbClr val="D4E9F7"/>
          </a:solidFill>
          <a:ln w="7620">
            <a:solidFill>
              <a:srgbClr val="BACFDD"/>
            </a:solidFill>
            <a:prstDash val="solid"/>
          </a:ln>
        </p:spPr>
      </p:sp>
      <p:sp>
        <p:nvSpPr>
          <p:cNvPr id="8" name="Text 6"/>
          <p:cNvSpPr/>
          <p:nvPr/>
        </p:nvSpPr>
        <p:spPr>
          <a:xfrm>
            <a:off x="5272088" y="3318272"/>
            <a:ext cx="299323" cy="374094"/>
          </a:xfrm>
          <a:prstGeom prst="rect">
            <a:avLst/>
          </a:prstGeom>
          <a:noFill/>
          <a:ln/>
        </p:spPr>
        <p:txBody>
          <a:bodyPr wrap="none" lIns="0" tIns="0" rIns="0" bIns="0" rtlCol="0" anchor="t"/>
          <a:lstStyle/>
          <a:p>
            <a:pPr algn="ctr" indent="0" marL="0">
              <a:lnSpc>
                <a:spcPts val="2350"/>
              </a:lnSpc>
              <a:buNone/>
            </a:pPr>
            <a:r>
              <a:rPr lang="en-US" sz="2350" b="1" dirty="0">
                <a:solidFill>
                  <a:srgbClr val="384653"/>
                </a:solidFill>
                <a:latin typeface="Barlow Bold" pitchFamily="34" charset="0"/>
                <a:ea typeface="Barlow Bold" pitchFamily="34" charset="-122"/>
                <a:cs typeface="Barlow Bold" pitchFamily="34" charset="-120"/>
              </a:rPr>
              <a:t>2</a:t>
            </a:r>
            <a:endParaRPr lang="en-US" sz="2350" dirty="0"/>
          </a:p>
        </p:txBody>
      </p:sp>
      <p:sp>
        <p:nvSpPr>
          <p:cNvPr id="9" name="Text 7"/>
          <p:cNvSpPr/>
          <p:nvPr/>
        </p:nvSpPr>
        <p:spPr>
          <a:xfrm>
            <a:off x="5824537" y="3357205"/>
            <a:ext cx="2494359"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Mayor poder</a:t>
            </a:r>
            <a:endParaRPr lang="en-US" sz="1950" dirty="0"/>
          </a:p>
        </p:txBody>
      </p:sp>
      <p:sp>
        <p:nvSpPr>
          <p:cNvPr id="10" name="Text 8"/>
          <p:cNvSpPr/>
          <p:nvPr/>
        </p:nvSpPr>
        <p:spPr>
          <a:xfrm>
            <a:off x="5824537" y="3782616"/>
            <a:ext cx="3597235" cy="1213009"/>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Copilot se vuelve exponencialmente más poderoso cuando le proporcionamos: </a:t>
            </a:r>
            <a:pPr algn="l" indent="0" marL="0">
              <a:lnSpc>
                <a:spcPts val="2350"/>
              </a:lnSpc>
              <a:buNone/>
            </a:pPr>
            <a:r>
              <a:rPr lang="en-US" sz="1450" b="1" dirty="0">
                <a:solidFill>
                  <a:srgbClr val="384653"/>
                </a:solidFill>
                <a:latin typeface="Montserrat" pitchFamily="34" charset="0"/>
                <a:ea typeface="Montserrat" pitchFamily="34" charset="-122"/>
                <a:cs typeface="Montserrat" pitchFamily="34" charset="-120"/>
              </a:rPr>
              <a:t>contexto + detalle + ejemplos</a:t>
            </a:r>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 .</a:t>
            </a:r>
            <a:endParaRPr lang="en-US" sz="1450" dirty="0"/>
          </a:p>
        </p:txBody>
      </p:sp>
      <p:sp>
        <p:nvSpPr>
          <p:cNvPr id="11" name="Shape 9"/>
          <p:cNvSpPr/>
          <p:nvPr/>
        </p:nvSpPr>
        <p:spPr>
          <a:xfrm>
            <a:off x="9658707" y="3292078"/>
            <a:ext cx="426482" cy="426482"/>
          </a:xfrm>
          <a:prstGeom prst="roundRect">
            <a:avLst>
              <a:gd name="adj" fmla="val 66678"/>
            </a:avLst>
          </a:prstGeom>
          <a:solidFill>
            <a:srgbClr val="D4E9F7"/>
          </a:solidFill>
          <a:ln w="7620">
            <a:solidFill>
              <a:srgbClr val="BACFDD"/>
            </a:solidFill>
            <a:prstDash val="solid"/>
          </a:ln>
        </p:spPr>
      </p:sp>
      <p:sp>
        <p:nvSpPr>
          <p:cNvPr id="12" name="Text 10"/>
          <p:cNvSpPr/>
          <p:nvPr/>
        </p:nvSpPr>
        <p:spPr>
          <a:xfrm>
            <a:off x="9722287" y="3318272"/>
            <a:ext cx="299323" cy="374094"/>
          </a:xfrm>
          <a:prstGeom prst="rect">
            <a:avLst/>
          </a:prstGeom>
          <a:noFill/>
          <a:ln/>
        </p:spPr>
        <p:txBody>
          <a:bodyPr wrap="none" lIns="0" tIns="0" rIns="0" bIns="0" rtlCol="0" anchor="t"/>
          <a:lstStyle/>
          <a:p>
            <a:pPr algn="ctr" indent="0" marL="0">
              <a:lnSpc>
                <a:spcPts val="2350"/>
              </a:lnSpc>
              <a:buNone/>
            </a:pPr>
            <a:r>
              <a:rPr lang="en-US" sz="2350" b="1" dirty="0">
                <a:solidFill>
                  <a:srgbClr val="384653"/>
                </a:solidFill>
                <a:latin typeface="Barlow Bold" pitchFamily="34" charset="0"/>
                <a:ea typeface="Barlow Bold" pitchFamily="34" charset="-122"/>
                <a:cs typeface="Barlow Bold" pitchFamily="34" charset="-120"/>
              </a:rPr>
              <a:t>3</a:t>
            </a:r>
            <a:endParaRPr lang="en-US" sz="2350" dirty="0"/>
          </a:p>
        </p:txBody>
      </p:sp>
      <p:sp>
        <p:nvSpPr>
          <p:cNvPr id="13" name="Text 11"/>
          <p:cNvSpPr/>
          <p:nvPr/>
        </p:nvSpPr>
        <p:spPr>
          <a:xfrm>
            <a:off x="10274737" y="3357205"/>
            <a:ext cx="2494359"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Próximo paso</a:t>
            </a:r>
            <a:endParaRPr lang="en-US" sz="1950" dirty="0"/>
          </a:p>
        </p:txBody>
      </p:sp>
      <p:sp>
        <p:nvSpPr>
          <p:cNvPr id="14" name="Text 12"/>
          <p:cNvSpPr/>
          <p:nvPr/>
        </p:nvSpPr>
        <p:spPr>
          <a:xfrm>
            <a:off x="10274737" y="3782616"/>
            <a:ext cx="3597354" cy="909757"/>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Próxima clase: </a:t>
            </a:r>
            <a:pPr algn="l" indent="0" marL="0">
              <a:lnSpc>
                <a:spcPts val="2350"/>
              </a:lnSpc>
              <a:buNone/>
            </a:pPr>
            <a:r>
              <a:rPr lang="en-US" sz="1450" b="1" dirty="0">
                <a:solidFill>
                  <a:srgbClr val="384653"/>
                </a:solidFill>
                <a:latin typeface="Montserrat" pitchFamily="34" charset="0"/>
                <a:ea typeface="Montserrat" pitchFamily="34" charset="-122"/>
                <a:cs typeface="Montserrat" pitchFamily="34" charset="-120"/>
              </a:rPr>
              <a:t>Estrategias avanzadas y validación del código generado</a:t>
            </a:r>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 .</a:t>
            </a:r>
            <a:endParaRPr lang="en-US" sz="1450" dirty="0"/>
          </a:p>
        </p:txBody>
      </p:sp>
      <p:sp>
        <p:nvSpPr>
          <p:cNvPr id="15" name="Text 13"/>
          <p:cNvSpPr/>
          <p:nvPr/>
        </p:nvSpPr>
        <p:spPr>
          <a:xfrm>
            <a:off x="758309" y="5208865"/>
            <a:ext cx="13113782" cy="606504"/>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Recuerden que la práctica constante los ayudará a dominar el arte de la creación de prompts efectivos, maximizando la productividad y la calidad del código.</a:t>
            </a:r>
            <a:endParaRPr lang="en-US" sz="1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2025-08-16T16:45:09Z</dcterms:created>
  <dcterms:modified xsi:type="dcterms:W3CDTF">2025-08-16T16:45:09Z</dcterms:modified>
</cp:coreProperties>
</file>